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103"/>
  </p:notesMasterIdLst>
  <p:sldIdLst>
    <p:sldId id="256" r:id="rId2"/>
    <p:sldId id="257"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50" r:id="rId42"/>
    <p:sldId id="351" r:id="rId43"/>
    <p:sldId id="352" r:id="rId44"/>
    <p:sldId id="353" r:id="rId45"/>
    <p:sldId id="354" r:id="rId46"/>
    <p:sldId id="355" r:id="rId47"/>
    <p:sldId id="356" r:id="rId48"/>
    <p:sldId id="358" r:id="rId49"/>
    <p:sldId id="390" r:id="rId50"/>
    <p:sldId id="391" r:id="rId51"/>
    <p:sldId id="389" r:id="rId52"/>
    <p:sldId id="357" r:id="rId53"/>
    <p:sldId id="359" r:id="rId54"/>
    <p:sldId id="360" r:id="rId55"/>
    <p:sldId id="361" r:id="rId56"/>
    <p:sldId id="362" r:id="rId57"/>
    <p:sldId id="363" r:id="rId58"/>
    <p:sldId id="364" r:id="rId59"/>
    <p:sldId id="365" r:id="rId60"/>
    <p:sldId id="366" r:id="rId61"/>
    <p:sldId id="367" r:id="rId62"/>
    <p:sldId id="368" r:id="rId63"/>
    <p:sldId id="369" r:id="rId64"/>
    <p:sldId id="370" r:id="rId65"/>
    <p:sldId id="371" r:id="rId66"/>
    <p:sldId id="372" r:id="rId67"/>
    <p:sldId id="373" r:id="rId68"/>
    <p:sldId id="374" r:id="rId69"/>
    <p:sldId id="375" r:id="rId70"/>
    <p:sldId id="376" r:id="rId71"/>
    <p:sldId id="377" r:id="rId72"/>
    <p:sldId id="378" r:id="rId73"/>
    <p:sldId id="380" r:id="rId74"/>
    <p:sldId id="379" r:id="rId75"/>
    <p:sldId id="381" r:id="rId76"/>
    <p:sldId id="382" r:id="rId77"/>
    <p:sldId id="383" r:id="rId78"/>
    <p:sldId id="384" r:id="rId79"/>
    <p:sldId id="385" r:id="rId80"/>
    <p:sldId id="386" r:id="rId81"/>
    <p:sldId id="387" r:id="rId82"/>
    <p:sldId id="388" r:id="rId83"/>
    <p:sldId id="393" r:id="rId84"/>
    <p:sldId id="392" r:id="rId85"/>
    <p:sldId id="394" r:id="rId86"/>
    <p:sldId id="395" r:id="rId87"/>
    <p:sldId id="396" r:id="rId88"/>
    <p:sldId id="397" r:id="rId89"/>
    <p:sldId id="398" r:id="rId90"/>
    <p:sldId id="399" r:id="rId91"/>
    <p:sldId id="400" r:id="rId92"/>
    <p:sldId id="401" r:id="rId93"/>
    <p:sldId id="402" r:id="rId94"/>
    <p:sldId id="403" r:id="rId95"/>
    <p:sldId id="404" r:id="rId96"/>
    <p:sldId id="407" r:id="rId97"/>
    <p:sldId id="408" r:id="rId98"/>
    <p:sldId id="409" r:id="rId99"/>
    <p:sldId id="410" r:id="rId100"/>
    <p:sldId id="411" r:id="rId101"/>
    <p:sldId id="412" r:id="rId10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93A7D249-DE8C-49A8-AEB3-7A9FBB5A5444}">
          <p14:sldIdLst>
            <p14:sldId id="256"/>
            <p14:sldId id="257"/>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8"/>
            <p14:sldId id="390"/>
            <p14:sldId id="391"/>
            <p14:sldId id="389"/>
            <p14:sldId id="357"/>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80"/>
            <p14:sldId id="379"/>
            <p14:sldId id="381"/>
            <p14:sldId id="382"/>
            <p14:sldId id="383"/>
            <p14:sldId id="384"/>
            <p14:sldId id="385"/>
            <p14:sldId id="386"/>
            <p14:sldId id="387"/>
            <p14:sldId id="388"/>
            <p14:sldId id="393"/>
            <p14:sldId id="392"/>
            <p14:sldId id="394"/>
            <p14:sldId id="395"/>
            <p14:sldId id="396"/>
            <p14:sldId id="397"/>
            <p14:sldId id="398"/>
            <p14:sldId id="399"/>
            <p14:sldId id="400"/>
            <p14:sldId id="401"/>
            <p14:sldId id="402"/>
            <p14:sldId id="403"/>
            <p14:sldId id="404"/>
            <p14:sldId id="407"/>
            <p14:sldId id="408"/>
            <p14:sldId id="409"/>
            <p14:sldId id="410"/>
            <p14:sldId id="411"/>
            <p14:sldId id="412"/>
          </p14:sldIdLst>
        </p14:section>
        <p14:section name="مقطع بدون عنوان" id="{3FED5C56-AA3D-4D9B-81BC-1EB9469FC787}">
          <p14:sldIdLst/>
        </p14:section>
        <p14:section name="مقطع بدون عنوان" id="{E8A11B2B-A223-4270-8B6F-7DF3D5719415}">
          <p14:sldIdLst/>
        </p14:section>
        <p14:section name="مقطع بدون عنوان" id="{4D5065B4-C471-4296-8169-360F758A88B2}">
          <p14:sldIdLst/>
        </p14:section>
        <p14:section name="مقطع بدون عنوان" id="{E56C352F-EBB6-4B8C-9A0B-D6F99697F1C3}">
          <p14:sldIdLst/>
        </p14:section>
        <p14:section name="مقطع بدون عنوان" id="{6195D626-D5F4-4455-8120-9C5A621D8FE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0" d="100"/>
          <a:sy n="90" d="100"/>
        </p:scale>
        <p:origin x="-81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E8151D8-D9A9-4855-95A7-DC95696E2DD3}" type="datetimeFigureOut">
              <a:rPr lang="ar-IQ" smtClean="0"/>
              <a:t>20/04/1441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53A60DC-1738-41CC-B48F-1B9207958531}" type="slidenum">
              <a:rPr lang="ar-IQ" smtClean="0"/>
              <a:t>‹#›</a:t>
            </a:fld>
            <a:endParaRPr lang="ar-IQ"/>
          </a:p>
        </p:txBody>
      </p:sp>
    </p:spTree>
    <p:extLst>
      <p:ext uri="{BB962C8B-B14F-4D97-AF65-F5344CB8AC3E}">
        <p14:creationId xmlns:p14="http://schemas.microsoft.com/office/powerpoint/2010/main" val="38792295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53A60DC-1738-41CC-B48F-1B9207958531}" type="slidenum">
              <a:rPr lang="ar-IQ" smtClean="0"/>
              <a:t>3</a:t>
            </a:fld>
            <a:endParaRPr lang="ar-IQ"/>
          </a:p>
        </p:txBody>
      </p:sp>
    </p:spTree>
    <p:extLst>
      <p:ext uri="{BB962C8B-B14F-4D97-AF65-F5344CB8AC3E}">
        <p14:creationId xmlns:p14="http://schemas.microsoft.com/office/powerpoint/2010/main" val="227627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353A60DC-1738-41CC-B48F-1B9207958531}" type="slidenum">
              <a:rPr lang="ar-IQ" smtClean="0"/>
              <a:t>62</a:t>
            </a:fld>
            <a:endParaRPr lang="ar-IQ"/>
          </a:p>
        </p:txBody>
      </p:sp>
    </p:spTree>
    <p:extLst>
      <p:ext uri="{BB962C8B-B14F-4D97-AF65-F5344CB8AC3E}">
        <p14:creationId xmlns:p14="http://schemas.microsoft.com/office/powerpoint/2010/main" val="185214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589EAE74-F455-4AC8-AC55-86F83287B249}" type="datetimeFigureOut">
              <a:rPr lang="ar-IQ" smtClean="0"/>
              <a:t>20/04/1441</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DA85208D-3618-42A0-8918-4973BD9E8FE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89EAE74-F455-4AC8-AC55-86F83287B249}" type="datetimeFigureOut">
              <a:rPr lang="ar-IQ" smtClean="0"/>
              <a:t>20/04/1441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85208D-3618-42A0-8918-4973BD9E8FE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89EAE74-F455-4AC8-AC55-86F83287B249}" type="datetimeFigureOut">
              <a:rPr lang="ar-IQ" smtClean="0"/>
              <a:t>20/04/1441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A85208D-3618-42A0-8918-4973BD9E8FE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589EAE74-F455-4AC8-AC55-86F83287B249}" type="datetimeFigureOut">
              <a:rPr lang="ar-IQ" smtClean="0"/>
              <a:t>20/04/1441</a:t>
            </a:fld>
            <a:endParaRPr lang="ar-IQ"/>
          </a:p>
        </p:txBody>
      </p:sp>
      <p:sp>
        <p:nvSpPr>
          <p:cNvPr id="9" name="عنصر نائب لرقم الشريحة 8"/>
          <p:cNvSpPr>
            <a:spLocks noGrp="1"/>
          </p:cNvSpPr>
          <p:nvPr>
            <p:ph type="sldNum" sz="quarter" idx="15"/>
          </p:nvPr>
        </p:nvSpPr>
        <p:spPr/>
        <p:txBody>
          <a:bodyPr rtlCol="0"/>
          <a:lstStyle/>
          <a:p>
            <a:fld id="{DA85208D-3618-42A0-8918-4973BD9E8FEC}"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589EAE74-F455-4AC8-AC55-86F83287B249}" type="datetimeFigureOut">
              <a:rPr lang="ar-IQ" smtClean="0"/>
              <a:t>20/04/1441</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DA85208D-3618-42A0-8918-4973BD9E8FE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589EAE74-F455-4AC8-AC55-86F83287B249}" type="datetimeFigureOut">
              <a:rPr lang="ar-IQ" smtClean="0"/>
              <a:t>20/04/1441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A85208D-3618-42A0-8918-4973BD9E8FEC}"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589EAE74-F455-4AC8-AC55-86F83287B249}" type="datetimeFigureOut">
              <a:rPr lang="ar-IQ" smtClean="0"/>
              <a:t>20/04/1441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A85208D-3618-42A0-8918-4973BD9E8FEC}"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589EAE74-F455-4AC8-AC55-86F83287B249}" type="datetimeFigureOut">
              <a:rPr lang="ar-IQ" smtClean="0"/>
              <a:t>20/04/1441</a:t>
            </a:fld>
            <a:endParaRPr lang="ar-IQ"/>
          </a:p>
        </p:txBody>
      </p:sp>
      <p:sp>
        <p:nvSpPr>
          <p:cNvPr id="7" name="عنصر نائب لرقم الشريحة 6"/>
          <p:cNvSpPr>
            <a:spLocks noGrp="1"/>
          </p:cNvSpPr>
          <p:nvPr>
            <p:ph type="sldNum" sz="quarter" idx="11"/>
          </p:nvPr>
        </p:nvSpPr>
        <p:spPr/>
        <p:txBody>
          <a:bodyPr rtlCol="0"/>
          <a:lstStyle/>
          <a:p>
            <a:fld id="{DA85208D-3618-42A0-8918-4973BD9E8FEC}"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89EAE74-F455-4AC8-AC55-86F83287B249}" type="datetimeFigureOut">
              <a:rPr lang="ar-IQ" smtClean="0"/>
              <a:t>20/04/1441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A85208D-3618-42A0-8918-4973BD9E8FE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589EAE74-F455-4AC8-AC55-86F83287B249}" type="datetimeFigureOut">
              <a:rPr lang="ar-IQ" smtClean="0"/>
              <a:t>20/04/1441</a:t>
            </a:fld>
            <a:endParaRPr lang="ar-IQ"/>
          </a:p>
        </p:txBody>
      </p:sp>
      <p:sp>
        <p:nvSpPr>
          <p:cNvPr id="22" name="عنصر نائب لرقم الشريحة 21"/>
          <p:cNvSpPr>
            <a:spLocks noGrp="1"/>
          </p:cNvSpPr>
          <p:nvPr>
            <p:ph type="sldNum" sz="quarter" idx="15"/>
          </p:nvPr>
        </p:nvSpPr>
        <p:spPr/>
        <p:txBody>
          <a:bodyPr rtlCol="0"/>
          <a:lstStyle/>
          <a:p>
            <a:fld id="{DA85208D-3618-42A0-8918-4973BD9E8FEC}"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589EAE74-F455-4AC8-AC55-86F83287B249}" type="datetimeFigureOut">
              <a:rPr lang="ar-IQ" smtClean="0"/>
              <a:t>20/04/1441</a:t>
            </a:fld>
            <a:endParaRPr lang="ar-IQ"/>
          </a:p>
        </p:txBody>
      </p:sp>
      <p:sp>
        <p:nvSpPr>
          <p:cNvPr id="18" name="عنصر نائب لرقم الشريحة 17"/>
          <p:cNvSpPr>
            <a:spLocks noGrp="1"/>
          </p:cNvSpPr>
          <p:nvPr>
            <p:ph type="sldNum" sz="quarter" idx="11"/>
          </p:nvPr>
        </p:nvSpPr>
        <p:spPr/>
        <p:txBody>
          <a:bodyPr rtlCol="0"/>
          <a:lstStyle/>
          <a:p>
            <a:fld id="{DA85208D-3618-42A0-8918-4973BD9E8FEC}"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89EAE74-F455-4AC8-AC55-86F83287B249}" type="datetimeFigureOut">
              <a:rPr lang="ar-IQ" smtClean="0"/>
              <a:t>20/04/1441</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A85208D-3618-42A0-8918-4973BD9E8FE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548680"/>
            <a:ext cx="7772400" cy="1470025"/>
          </a:xfrm>
        </p:spPr>
        <p:txBody>
          <a:bodyPr>
            <a:noAutofit/>
          </a:bodyPr>
          <a:lstStyle/>
          <a:p>
            <a:pPr algn="r"/>
            <a:r>
              <a:rPr lang="ar-SA" sz="2000" dirty="0"/>
              <a:t>جمهورية العراق</a:t>
            </a:r>
            <a:r>
              <a:rPr lang="en-US" sz="2000" dirty="0"/>
              <a:t>                                                                                   </a:t>
            </a:r>
            <a:br>
              <a:rPr lang="en-US" sz="2000" dirty="0"/>
            </a:br>
            <a:r>
              <a:rPr lang="en-US" sz="2000" dirty="0"/>
              <a:t>   </a:t>
            </a:r>
            <a:r>
              <a:rPr lang="ar-SA" sz="2000" dirty="0"/>
              <a:t>وزارة التعليم العالي والبحث العلمي</a:t>
            </a:r>
            <a:r>
              <a:rPr lang="en-US" sz="2000" dirty="0"/>
              <a:t/>
            </a:r>
            <a:br>
              <a:rPr lang="en-US" sz="2000" dirty="0"/>
            </a:br>
            <a:r>
              <a:rPr lang="en-US" sz="2000" dirty="0"/>
              <a:t>   </a:t>
            </a:r>
            <a:r>
              <a:rPr lang="ar-SA" sz="2000" dirty="0"/>
              <a:t>جامعة ديالى</a:t>
            </a:r>
            <a:r>
              <a:rPr lang="en-US" sz="2000" dirty="0"/>
              <a:t/>
            </a:r>
            <a:br>
              <a:rPr lang="en-US" sz="2000" dirty="0"/>
            </a:br>
            <a:r>
              <a:rPr lang="en-US" sz="2000" dirty="0"/>
              <a:t>   </a:t>
            </a:r>
            <a:r>
              <a:rPr lang="ar-SA" sz="2000" dirty="0"/>
              <a:t>كلية الادارة والاقتصاد </a:t>
            </a:r>
            <a:r>
              <a:rPr lang="en-US" sz="2000" dirty="0"/>
              <a:t/>
            </a:r>
            <a:br>
              <a:rPr lang="en-US" sz="2000" dirty="0"/>
            </a:br>
            <a:r>
              <a:rPr lang="en-US" sz="2000" dirty="0"/>
              <a:t>   </a:t>
            </a:r>
            <a:r>
              <a:rPr lang="ar-SA" sz="2000" dirty="0"/>
              <a:t>قسم الادارة العامة </a:t>
            </a:r>
            <a:r>
              <a:rPr lang="en-US" sz="2000" dirty="0"/>
              <a:t/>
            </a:r>
            <a:br>
              <a:rPr lang="en-US" sz="2000" dirty="0"/>
            </a:br>
            <a:endParaRPr lang="ar-IQ" sz="2000" dirty="0"/>
          </a:p>
        </p:txBody>
      </p:sp>
      <p:sp>
        <p:nvSpPr>
          <p:cNvPr id="3" name="عنوان فرعي 2"/>
          <p:cNvSpPr>
            <a:spLocks noGrp="1"/>
          </p:cNvSpPr>
          <p:nvPr>
            <p:ph type="subTitle" idx="1"/>
          </p:nvPr>
        </p:nvSpPr>
        <p:spPr>
          <a:xfrm>
            <a:off x="683568" y="2060848"/>
            <a:ext cx="7632848" cy="3744416"/>
          </a:xfrm>
        </p:spPr>
        <p:txBody>
          <a:bodyPr>
            <a:normAutofit/>
          </a:bodyPr>
          <a:lstStyle/>
          <a:p>
            <a:pPr algn="ctr"/>
            <a:r>
              <a:rPr lang="ar-SA" dirty="0"/>
              <a:t>منهاج مادة الحقوق والحريات لقسم الادارة العامة</a:t>
            </a:r>
            <a:endParaRPr lang="en-US" dirty="0"/>
          </a:p>
          <a:p>
            <a:pPr algn="ctr"/>
            <a:r>
              <a:rPr lang="ar-SA" dirty="0"/>
              <a:t>المرحلة الاولى على وفق نظام </a:t>
            </a:r>
            <a:r>
              <a:rPr lang="ar-SA" dirty="0" err="1"/>
              <a:t>الكورسات</a:t>
            </a:r>
            <a:endParaRPr lang="en-US" dirty="0"/>
          </a:p>
          <a:p>
            <a:pPr algn="ctr"/>
            <a:r>
              <a:rPr lang="ar-SA" dirty="0"/>
              <a:t>للعام الدراسي 2018-2019</a:t>
            </a:r>
            <a:endParaRPr lang="en-US" dirty="0"/>
          </a:p>
          <a:p>
            <a:pPr algn="ctr"/>
            <a:r>
              <a:rPr lang="ar-SA" dirty="0"/>
              <a:t> </a:t>
            </a:r>
            <a:endParaRPr lang="en-US" dirty="0"/>
          </a:p>
          <a:p>
            <a:pPr algn="ctr"/>
            <a:r>
              <a:rPr lang="ar-SA" dirty="0"/>
              <a:t> </a:t>
            </a:r>
            <a:endParaRPr lang="en-US" dirty="0"/>
          </a:p>
          <a:p>
            <a:pPr algn="ctr"/>
            <a:r>
              <a:rPr lang="ar-SA" dirty="0"/>
              <a:t> </a:t>
            </a:r>
            <a:endParaRPr lang="en-US" dirty="0"/>
          </a:p>
          <a:p>
            <a:pPr algn="ctr"/>
            <a:r>
              <a:rPr lang="ar-SA" dirty="0"/>
              <a:t>المدرس </a:t>
            </a:r>
            <a:endParaRPr lang="en-US" dirty="0"/>
          </a:p>
          <a:p>
            <a:pPr algn="ctr"/>
            <a:r>
              <a:rPr lang="ar-SA" dirty="0"/>
              <a:t>محمد ابراهيم </a:t>
            </a:r>
            <a:r>
              <a:rPr lang="ar-SA" dirty="0" err="1"/>
              <a:t>تايه</a:t>
            </a:r>
            <a:endParaRPr lang="en-US" dirty="0"/>
          </a:p>
          <a:p>
            <a:pPr algn="ctr"/>
            <a:endParaRPr lang="ar-IQ" dirty="0"/>
          </a:p>
        </p:txBody>
      </p:sp>
    </p:spTree>
    <p:extLst>
      <p:ext uri="{BB962C8B-B14F-4D97-AF65-F5344CB8AC3E}">
        <p14:creationId xmlns:p14="http://schemas.microsoft.com/office/powerpoint/2010/main" val="68292500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ثانياً : حقوق الإنسان في بعض الحضارات القديمة الاخرى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10000"/>
          </a:bodyPr>
          <a:lstStyle/>
          <a:p>
            <a:pPr marL="0" indent="0">
              <a:buNone/>
            </a:pPr>
            <a:r>
              <a:rPr lang="ar-IQ" dirty="0" smtClean="0"/>
              <a:t>إلى </a:t>
            </a:r>
            <a:r>
              <a:rPr lang="ar-IQ" dirty="0"/>
              <a:t>جانب حضارات وادي الرافدين ووادي النيل  تعتبر الحضارات الشرقية كالصينية والهندية من الحضارات التي اهتمت بحقوق الإنسان والعلاقات الإنسانية إذ جعلت هذه الحضارات ارتباطاً وثيقاً بين التعاليم الدينية والنظرة إلى الإنسان وحقوقه </a:t>
            </a:r>
            <a:r>
              <a:rPr lang="ar-IQ" dirty="0" smtClean="0"/>
              <a:t>.</a:t>
            </a:r>
            <a:endParaRPr lang="en-US" dirty="0" smtClean="0"/>
          </a:p>
          <a:p>
            <a:pPr marL="0" indent="0">
              <a:buNone/>
            </a:pPr>
            <a:r>
              <a:rPr lang="ar-IQ" dirty="0" smtClean="0"/>
              <a:t>     </a:t>
            </a:r>
            <a:r>
              <a:rPr lang="ar-IQ" b="1" dirty="0" smtClean="0"/>
              <a:t> فالهندوسية</a:t>
            </a:r>
            <a:r>
              <a:rPr lang="ar-IQ" dirty="0" smtClean="0"/>
              <a:t> التي ظهرت في الفترة ما بين (1500 - 1300) قبل الميلاد وانتشرت من الهند إلى مناطق ومجتمعات جنوب شرق آسيا واستندت في قوانينها الخاصة بحقوق الإنسان إلى بعض النصوص المقدسة الخاصة بها وهي النصوص التي نسبت إلى براهما ( الإله الهندوسي ) أو إلى أعماله وبخاصة تلك المرتبطة بالخلق .</a:t>
            </a:r>
            <a:endParaRPr lang="en-US" dirty="0" smtClean="0"/>
          </a:p>
          <a:p>
            <a:pPr marL="0" indent="0">
              <a:buNone/>
            </a:pPr>
            <a:r>
              <a:rPr lang="ar-IQ" dirty="0" smtClean="0"/>
              <a:t>    </a:t>
            </a:r>
            <a:r>
              <a:rPr lang="ar-IQ" b="1" dirty="0"/>
              <a:t>ومن الهند انطلق بوذا</a:t>
            </a:r>
            <a:r>
              <a:rPr lang="ar-IQ" dirty="0"/>
              <a:t> ( 560 – 480 ) قبل الميلاد الذي لم يدعِ ديناً وإنما حلولاً عملية للحياة وانتشرت تعاليمه في الصين واليابان وجنوب شرق آسيا ، فقد جاء في تعاليمه الكثير من المبادئ ومنها المساواة والحرية ونشر العدالة ويرى بوذا أن لا فرق بين جسم الأمير وجسم المتسول وكذلك لا فرق بين روحهما .</a:t>
            </a:r>
            <a:endParaRPr lang="en-US" dirty="0"/>
          </a:p>
          <a:p>
            <a:pPr marL="0" indent="0">
              <a:buNone/>
            </a:pPr>
            <a:r>
              <a:rPr lang="ar-IQ" b="1" dirty="0" smtClean="0"/>
              <a:t>    </a:t>
            </a:r>
            <a:r>
              <a:rPr lang="ar-IQ" b="1" dirty="0"/>
              <a:t>أما في الصين</a:t>
            </a:r>
            <a:r>
              <a:rPr lang="ar-IQ" dirty="0"/>
              <a:t> فقد تجلت حكمة كونفوشيوس (550 – 479) قبل الميلاد في نشر العدل والإخاء العالمي والأمن والسلام بين الناس . وشدد هذا الفيلسوف الصيني في تعاليمه على </a:t>
            </a:r>
            <a:r>
              <a:rPr lang="ar-IQ" dirty="0" err="1"/>
              <a:t>خدنة</a:t>
            </a:r>
            <a:r>
              <a:rPr lang="ar-IQ" dirty="0"/>
              <a:t> الإنسان للإنسان أي كان ورأى أن الظلم هو رذيلة الرذائل .</a:t>
            </a:r>
            <a:endParaRPr lang="en-US" dirty="0"/>
          </a:p>
          <a:p>
            <a:pPr marL="0" indent="0">
              <a:buNone/>
            </a:pPr>
            <a:r>
              <a:rPr lang="ar-IQ" dirty="0" smtClean="0"/>
              <a:t>      </a:t>
            </a:r>
            <a:r>
              <a:rPr lang="ar-IQ" b="1" dirty="0"/>
              <a:t>وأسهم كل من الفكر اليوناني والفكر الروماني</a:t>
            </a:r>
            <a:r>
              <a:rPr lang="ar-IQ" dirty="0"/>
              <a:t> في ميدان حقوق الإنسان بما قدمه مفكرو الحضارات اليونانية والرومانية ومن إسهامات كبيرة في هذا المجال . </a:t>
            </a:r>
          </a:p>
        </p:txBody>
      </p:sp>
    </p:spTree>
    <p:extLst>
      <p:ext uri="{BB962C8B-B14F-4D97-AF65-F5344CB8AC3E}">
        <p14:creationId xmlns:p14="http://schemas.microsoft.com/office/powerpoint/2010/main" val="4024943156"/>
      </p:ext>
    </p:extLst>
  </p:cSld>
  <p:clrMapOvr>
    <a:masterClrMapping/>
  </p:clrMapOvr>
  <p:transition spd="slow">
    <p:pull dir="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endParaRPr lang="ar-IQ"/>
          </a:p>
        </p:txBody>
      </p:sp>
    </p:spTree>
    <p:extLst>
      <p:ext uri="{BB962C8B-B14F-4D97-AF65-F5344CB8AC3E}">
        <p14:creationId xmlns:p14="http://schemas.microsoft.com/office/powerpoint/2010/main" val="408010926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endParaRPr lang="ar-IQ"/>
          </a:p>
        </p:txBody>
      </p:sp>
    </p:spTree>
    <p:extLst>
      <p:ext uri="{BB962C8B-B14F-4D97-AF65-F5344CB8AC3E}">
        <p14:creationId xmlns:p14="http://schemas.microsoft.com/office/powerpoint/2010/main" val="262768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dirty="0"/>
              <a:t>ففي التقاليد الإغريقية فان التأكيد على العدالة واحترام القانون تعبير عن مدى صلاحية المجتمع ومقياس لفضائله وكان يرى حكمائهم ان أول ما تعنى به حكومة الجمهورية هو أن تكمل السعادة للمحكومين وان تهبهم الصحة والرضا ، كما اعتبروا أن ليس للاجتماع المدني من قاعدة سوى العدل وان أي دولة لا تعرف أن تقوم به هي دولة فاسدة مؤذنة بالانهيار . كما أكدوا على أن المثل العليا للدولة هي سيادة أحكام القانون والعدالة والتعليم وان الدولة إنما وجدت لصالح الإنسان ولم يوجد الإنسان لصالح الدولة ، إذ ما ولد الإنسان إلا ليسعد .</a:t>
            </a:r>
            <a:endParaRPr lang="en-US" dirty="0"/>
          </a:p>
          <a:p>
            <a:r>
              <a:rPr lang="ar-IQ" dirty="0"/>
              <a:t>       </a:t>
            </a:r>
            <a:r>
              <a:rPr lang="ar-IQ" b="1" dirty="0"/>
              <a:t>وتعد الحرية عند الرومان</a:t>
            </a:r>
            <a:r>
              <a:rPr lang="ar-IQ" dirty="0"/>
              <a:t> رخصة طبيعية تستمد وجودها من قانون أعلى وأسمى من القانون الوضعي ، وكانت أفكار علماءهم التي جعلوا منها أساساً لبناء نظام سياسي دليل على احترام الإرادة الشعبية وحقوق الإنسان.</a:t>
            </a:r>
            <a:endParaRPr lang="en-US" dirty="0"/>
          </a:p>
          <a:p>
            <a:r>
              <a:rPr lang="ar-IQ" dirty="0"/>
              <a:t>       </a:t>
            </a:r>
            <a:endParaRPr lang="en-US" dirty="0"/>
          </a:p>
          <a:p>
            <a:r>
              <a:rPr lang="ar-IQ" b="1" dirty="0"/>
              <a:t>       وهنا نود التنويه إلى انه لا يعني أن ما ذكر يدل على أن هذه الحضارات كانت هي القائمة فقط بل إن تاريخ الأرض ملئ بالحضارات ولكن لقلة الأبحاث فيها وعن هذه الحضارات هو الذي يحول دون ذكرها بشكل معمق . إذ هناك حضارات كانت قائمة وأنشئت دولاً قوية وحكمت لعقود طويلة من الزمن. </a:t>
            </a:r>
            <a:endParaRPr lang="en-US" dirty="0"/>
          </a:p>
          <a:p>
            <a:r>
              <a:rPr lang="en-US" dirty="0"/>
              <a:t> </a:t>
            </a:r>
          </a:p>
          <a:p>
            <a:pPr marL="0" indent="0">
              <a:buNone/>
            </a:pPr>
            <a:endParaRPr lang="en-US" dirty="0"/>
          </a:p>
        </p:txBody>
      </p:sp>
    </p:spTree>
    <p:extLst>
      <p:ext uri="{BB962C8B-B14F-4D97-AF65-F5344CB8AC3E}">
        <p14:creationId xmlns:p14="http://schemas.microsoft.com/office/powerpoint/2010/main" val="983506105"/>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10000"/>
          </a:bodyPr>
          <a:lstStyle/>
          <a:p>
            <a:r>
              <a:rPr lang="ar-IQ" b="1" dirty="0" smtClean="0"/>
              <a:t> </a:t>
            </a:r>
            <a:r>
              <a:rPr lang="ar-IQ" b="1" dirty="0"/>
              <a:t>المرحلة الثانية : حقوق الإنسان في العصور الوسطى</a:t>
            </a:r>
            <a:endParaRPr lang="en-US" dirty="0"/>
          </a:p>
          <a:p>
            <a:r>
              <a:rPr lang="ar-IQ" dirty="0"/>
              <a:t>       لقد كانت طبائع العرب أشبه ما تكون بالمادة الخام التي لم تنصهر بعد في أي من المدنيات المجاورة ، فكانت ترى فيها الفطرة الإنسانية السليمة والنزعة القوية إلى الاتجاهات الإنسانية الحميدة ، كالوفاء والنجدة والكرم والإباء والعفة ، إلا أنهم كانت تعوزهم المعرفة التي تكشف لهم الطريق ، فكانت تغلب عليهم عدم معرفتهم للطريق الصحيح فيقتلوا الأولاد بدافع الشرف والعفة ، ويتلفوا الأموال الضرورية بدافع الكرم ، ويثيروا فيما بينهم من معارك بدافع الإباء والنجدة .</a:t>
            </a:r>
            <a:endParaRPr lang="en-US" dirty="0"/>
          </a:p>
          <a:p>
            <a:r>
              <a:rPr lang="ar-IQ" dirty="0"/>
              <a:t>       وقد وضح جعفر بن ابي طالب ( رضي الله عنه ) عظمة الدين الإسلامي على الإنسانية في حديثه مع النجاشي حاكم الحبشة بقوله (( حتى بعث فينا رسولاً نعرف نسبه وصدقه وأمانته فدعانا إلى الله لنوحده ونعبده ، ونخلع ما كنا نعبد نحن وآباؤنا من الحجارة والأوثان وأمرنا بصدق الحديث وأداء الأمانة وصلة الرحم وحسن الجوار والكف عن المحارم والدماء ، ونهانا عن الفواحش وقول الزور وأكل مال اليتيم ، وقذف المحصنات وأمرنا أن نعبد اله وحده ولا نشرك به شيئاً وأمرنا بالصلاة والزكاة والصيام ... )) .</a:t>
            </a:r>
            <a:endParaRPr lang="en-US" dirty="0"/>
          </a:p>
          <a:p>
            <a:r>
              <a:rPr lang="ar-IQ" dirty="0"/>
              <a:t> </a:t>
            </a:r>
            <a:endParaRPr lang="en-US" dirty="0"/>
          </a:p>
          <a:p>
            <a:pPr marL="0" indent="0">
              <a:buNone/>
            </a:pPr>
            <a:endParaRPr lang="ar-IQ" dirty="0"/>
          </a:p>
        </p:txBody>
      </p:sp>
      <p:sp>
        <p:nvSpPr>
          <p:cNvPr id="5" name="مستطيل 4"/>
          <p:cNvSpPr/>
          <p:nvPr/>
        </p:nvSpPr>
        <p:spPr>
          <a:xfrm>
            <a:off x="2843808" y="260648"/>
            <a:ext cx="4572000" cy="830997"/>
          </a:xfrm>
          <a:prstGeom prst="rect">
            <a:avLst/>
          </a:prstGeom>
        </p:spPr>
        <p:txBody>
          <a:bodyPr>
            <a:spAutoFit/>
          </a:bodyPr>
          <a:lstStyle/>
          <a:p>
            <a:r>
              <a:rPr lang="ar-IQ" sz="2400" b="1" dirty="0"/>
              <a:t>الاسبوع الثاني / المحاضرة الثانية </a:t>
            </a:r>
            <a:endParaRPr lang="en-US" sz="2400" dirty="0"/>
          </a:p>
          <a:p>
            <a:r>
              <a:rPr lang="ar-IQ" sz="2400" b="1" dirty="0"/>
              <a:t>حقوق الإنسان في العصور الوسطى والحديثة </a:t>
            </a:r>
            <a:endParaRPr lang="en-US" sz="2400" dirty="0"/>
          </a:p>
        </p:txBody>
      </p:sp>
    </p:spTree>
    <p:extLst>
      <p:ext uri="{BB962C8B-B14F-4D97-AF65-F5344CB8AC3E}">
        <p14:creationId xmlns:p14="http://schemas.microsoft.com/office/powerpoint/2010/main" val="984231953"/>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حقوق الإنسان في الدين الإسلامي</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r>
              <a:rPr lang="ar-IQ" dirty="0" smtClean="0"/>
              <a:t>      </a:t>
            </a:r>
            <a:r>
              <a:rPr lang="ar-IQ" dirty="0"/>
              <a:t> لقد كان لظهور الإسلام في الجزيرة العربية الدور الكبير في توحيدها بعد أن كانت متناحرة متفرقة ومتناحرة تحكمها العادات والتقاليد القبلية التي مزقتها الثارات والعصبيات ، فكانت القبيلة تمثل الوحدة السياسية في النظم الاجتماعية فكان الدين الإسلامي ثورة على الظلم وسلطان الكهنة وشعوذتهم ، فجاءت الشريعة بأحكام تنظم مختلف شؤون الحياة وتحقق السعادة للبشر ، وتعمل على بناء مجتمع قائم على التضامن والمساواة بين جميع أبناء الإنسانية وقد أكد الدين الإسلامي مبادئ أساسية عدة منها :</a:t>
            </a:r>
            <a:endParaRPr lang="en-US" dirty="0"/>
          </a:p>
          <a:p>
            <a:r>
              <a:rPr lang="en-US" dirty="0"/>
              <a:t> </a:t>
            </a:r>
          </a:p>
          <a:p>
            <a:r>
              <a:rPr lang="ar-IQ" dirty="0"/>
              <a:t> </a:t>
            </a:r>
            <a:endParaRPr lang="en-US" dirty="0"/>
          </a:p>
          <a:p>
            <a:pPr lvl="0"/>
            <a:r>
              <a:rPr lang="ar-IQ" b="1" dirty="0"/>
              <a:t> مبدأ التوحيد </a:t>
            </a:r>
            <a:endParaRPr lang="en-US" dirty="0"/>
          </a:p>
          <a:p>
            <a:r>
              <a:rPr lang="ar-IQ" dirty="0"/>
              <a:t>    هو عدم الإشراك بالله تعالى كما قال تعالى (( وقضى ربك أن لا تعبدوا إلا إياه وبالوالدين إحساناً )) الإسراء . الآية   . إذ لا تكون العبادة إلا لله وحده . </a:t>
            </a:r>
            <a:endParaRPr lang="en-US" dirty="0"/>
          </a:p>
          <a:p>
            <a:r>
              <a:rPr lang="en-US" b="1" dirty="0"/>
              <a:t>  - 2    </a:t>
            </a:r>
            <a:r>
              <a:rPr lang="ar-IQ" b="1" dirty="0"/>
              <a:t>مبدأ العمل 	</a:t>
            </a:r>
            <a:endParaRPr lang="en-US" dirty="0"/>
          </a:p>
          <a:p>
            <a:r>
              <a:rPr lang="ar-IQ" dirty="0"/>
              <a:t>فالعمل أساس إلى الارتقاء بالإنسان ومقاييس هذا العمل أن يكون مرتبط بالمصلحة العامة فقد أكد الله تعالى في كتابه العزيز العمل الصالح لأنه احد الوسائل للقاء الإنسان بربه وخالقه كما قال تعالى (( وقل اعملوا فسيرى الله عملكم ورسوله والمؤمنون وستردون إلى عالم الغيب والشهادة فينبئكم بما كنتم تعملون )) التوبة . الآية 105 .</a:t>
            </a:r>
            <a:r>
              <a:rPr lang="ar-IQ" dirty="0" smtClean="0"/>
              <a:t> </a:t>
            </a:r>
            <a:endParaRPr lang="ar-IQ" dirty="0"/>
          </a:p>
        </p:txBody>
      </p:sp>
    </p:spTree>
    <p:extLst>
      <p:ext uri="{BB962C8B-B14F-4D97-AF65-F5344CB8AC3E}">
        <p14:creationId xmlns:p14="http://schemas.microsoft.com/office/powerpoint/2010/main" val="2074030354"/>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pPr marL="0" indent="0">
              <a:buNone/>
            </a:pPr>
            <a:r>
              <a:rPr lang="ar-IQ" b="1" dirty="0"/>
              <a:t>3</a:t>
            </a:r>
            <a:r>
              <a:rPr lang="ar-IQ" b="1" dirty="0" smtClean="0"/>
              <a:t> </a:t>
            </a:r>
            <a:r>
              <a:rPr lang="ar-IQ" b="1" dirty="0"/>
              <a:t>مبدأ العلم </a:t>
            </a:r>
            <a:endParaRPr lang="en-US" dirty="0"/>
          </a:p>
          <a:p>
            <a:pPr marL="0" indent="0">
              <a:buNone/>
            </a:pPr>
            <a:r>
              <a:rPr lang="ar-IQ" dirty="0" smtClean="0"/>
              <a:t>إن </a:t>
            </a:r>
            <a:r>
              <a:rPr lang="ar-IQ" dirty="0"/>
              <a:t>أول ما نزل من ديننا القويم هو قوله تعالى (( اقرأ باسم ربك الذي خلق )) العلق . الآية 1 . وهذا تأكيد على عظمة العلم في الدين الإسلامي </a:t>
            </a:r>
            <a:r>
              <a:rPr lang="ar-SA" dirty="0"/>
              <a:t>ولقد عبر الإسلام عن هذا المبدأ  في آيات عدة وكثيرة منها قولة  تعالى " يرفع الله الذين امنوا منكم والذين أوتوا العلم درجات " كما أن السنة النبوية المطهرة أكدت على العلم إذ قال عليه الصلاة والسلام " من سلك طريقاً يلتمس به علما ً  سهل الله له به طريقاً إلى الجنة " . فالعلم والتعلم في نظر الإسلام من المبادئ والأهداف الأساسية التي سعى إليها .</a:t>
            </a:r>
            <a:endParaRPr lang="en-US" dirty="0"/>
          </a:p>
          <a:p>
            <a:r>
              <a:rPr lang="en-US" dirty="0"/>
              <a:t>  - 4</a:t>
            </a:r>
            <a:r>
              <a:rPr lang="ar-IQ" b="1" dirty="0"/>
              <a:t>مبدأ بناء الأمة </a:t>
            </a:r>
            <a:endParaRPr lang="en-US" dirty="0"/>
          </a:p>
          <a:p>
            <a:pPr marL="0" indent="0">
              <a:buNone/>
            </a:pPr>
            <a:r>
              <a:rPr lang="ar-IQ" dirty="0"/>
              <a:t>     إن التوحيد ثورة فلا بد للثورة من أداة وهي بناء الأمة كما قال تعالى (( وكذلك جعلناكم امة وسطاً لتكونوا شهداء على الناس ويكون الرسول عليكم شهيداً )) البقرة . الآية 143 . إذ إن المبادئ المذكورة آنفاً هي مبادئ نظرية لا بد من تطبيقها بشكل عملي من خلال الدعوة إلى التعبير مبتدئاً بنفوس الناس ونياتهم فهو أساس التطبيق والمشاركة الفعلية في المبادئ النظرية إذ يقول الله تعالى(( إن الله لا يغير ما بقوم حتى يغيروا ما بأنفسهم )) الرعد . الآية 11 .</a:t>
            </a:r>
            <a:endParaRPr lang="en-US" dirty="0"/>
          </a:p>
          <a:p>
            <a:pPr marL="0" indent="0">
              <a:buNone/>
            </a:pPr>
            <a:endParaRPr lang="en-US" dirty="0"/>
          </a:p>
          <a:p>
            <a:r>
              <a:rPr lang="en-US" b="1" dirty="0"/>
              <a:t>5  -</a:t>
            </a:r>
            <a:r>
              <a:rPr lang="ar-IQ" b="1" dirty="0"/>
              <a:t>مبدأ الأمر بالمعروف والنهي عن المنكر</a:t>
            </a:r>
            <a:endParaRPr lang="ar-IQ" dirty="0"/>
          </a:p>
        </p:txBody>
      </p:sp>
    </p:spTree>
    <p:extLst>
      <p:ext uri="{BB962C8B-B14F-4D97-AF65-F5344CB8AC3E}">
        <p14:creationId xmlns:p14="http://schemas.microsoft.com/office/powerpoint/2010/main" val="2216141516"/>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62500" lnSpcReduction="20000"/>
          </a:bodyPr>
          <a:lstStyle/>
          <a:p>
            <a:r>
              <a:rPr lang="ar-IQ" dirty="0"/>
              <a:t> نظرة الدين الإسلامي الى الإنسان إن الإنسان كائن مكرم فهو سيد المخلوقات جميعاً ذلك ما يحمله الإسلام في شريعته وتصوره كي تتعلم البشرية في كل زمان ومكان إن أغلى الكائنات وأعظمها هو الإنسان على أن يكون مؤمناً صالحاً لا جحوداً أو شريراً .</a:t>
            </a:r>
            <a:endParaRPr lang="en-US" dirty="0"/>
          </a:p>
          <a:p>
            <a:r>
              <a:rPr lang="ar-IQ" dirty="0"/>
              <a:t>       ومما هو معلوم في شريعة الإسلام إن الكون بما </a:t>
            </a:r>
            <a:r>
              <a:rPr lang="ar-IQ" dirty="0" err="1"/>
              <a:t>يحويه</a:t>
            </a:r>
            <a:r>
              <a:rPr lang="ar-IQ" dirty="0"/>
              <a:t> من أجزاء وتفصيلات ومركبات مسخر أصلاً للإنسان لينتفع به وبمحتوياته فيما يحقق له الخير والسعادة . قال عز من قائل (( وسخر لكم ما في السموات وما في الأرض جميعاً منه إن في ذلك لآيات لقومٍ يتفكرون )) الجاثية . الآية 13 . وغيرها من الآيات الكريمة التي تكشف عن تكريم الإنسان بتسخير الكون وأجزائه له من سماء وارض بما فيها من كواكب ونجوم وانهار وبحار وليل ونهار وزرع وماء وثمر إذ قد جعله مسخراً لهذا الكائن المتميز .</a:t>
            </a:r>
            <a:endParaRPr lang="en-US" dirty="0"/>
          </a:p>
          <a:p>
            <a:r>
              <a:rPr lang="ar-IQ" dirty="0"/>
              <a:t>       إن الإنسان هو الكائن المفضل المكرم الذي كتب الله له الصدارة في سلم الخليقة والكائنات جميعاً قال سبحانه (( ولقد كرمنا بني ادم وحملناهم في البر والبحر ورزقناهم من الطيبات وفضلناهم على كثيرٍ ممن خلقنا تفضيلً )) الإسراء . الآية 70 . </a:t>
            </a:r>
            <a:endParaRPr lang="en-US" dirty="0"/>
          </a:p>
          <a:p>
            <a:r>
              <a:rPr lang="ar-IQ" dirty="0"/>
              <a:t>       ومن أول الدلالات على أفضلية الإنسان وتميزه على غيره في هذا الكون وانه سيد المخلوقات أن جعله الله خليفة الأرض وهذا اختيار رباني عظيم له مدلولاته الكبيرة الذي يُذكر بأفضلية الإنسان إن كان مؤمناً عاملاً صادقاً وذلك لما يناط به من عظيم الأمانة والمسؤولية . وما كان الإنسان ليكون خليفة لولا أنه مشحون بزاخر المواهب والطاقات وعظيم القدرات والاستعدادات التي تمكنه من هذه المسؤولية بالخلافة في هذه الدنيا بقوله سبحانه وتعالى (( وإذ قال ربك للملائكة إني جاعل في الأرض خليفة )) البقرة . الآية 30 </a:t>
            </a:r>
            <a:endParaRPr lang="en-US" dirty="0"/>
          </a:p>
          <a:p>
            <a:r>
              <a:rPr lang="ar-IQ" dirty="0"/>
              <a:t>       ومما سبق نرى أن الإنسان هو الكائن المكرم والمفضل فقد حشد له الإسلام عناية كبيرة والحرص بالتشريع والأحكام ليعيش آمناً مطمئناً لا يمسه أذى أو شر لا في نفسه ولا في ماله ولا في نسله . وبهذا كان القران الكريم هو الأسبق في تقرير حقوق الإنسان التي تنادي بها حضارات اليوم فقد قدم الإسلام لائحة تفصيلية رائعة عن حقوق الإنسان ونظرته نظرة مبدئية إلى الوحدة الإنسانية وإقامة الحضارة .   </a:t>
            </a:r>
            <a:endParaRPr lang="en-US" dirty="0"/>
          </a:p>
          <a:p>
            <a:r>
              <a:rPr lang="ar-IQ" dirty="0"/>
              <a:t> </a:t>
            </a:r>
          </a:p>
        </p:txBody>
      </p:sp>
      <p:sp>
        <p:nvSpPr>
          <p:cNvPr id="4" name="مستطيل 3"/>
          <p:cNvSpPr/>
          <p:nvPr/>
        </p:nvSpPr>
        <p:spPr>
          <a:xfrm>
            <a:off x="2443007" y="692696"/>
            <a:ext cx="3918060" cy="523220"/>
          </a:xfrm>
          <a:prstGeom prst="rect">
            <a:avLst/>
          </a:prstGeom>
        </p:spPr>
        <p:txBody>
          <a:bodyPr wrap="none">
            <a:spAutoFit/>
          </a:bodyPr>
          <a:lstStyle/>
          <a:p>
            <a:r>
              <a:rPr lang="ar-IQ" sz="2800" b="1" dirty="0"/>
              <a:t>نظرة الدين الإسلامي الى الإنسان</a:t>
            </a:r>
            <a:endParaRPr lang="en-US" sz="2800" dirty="0"/>
          </a:p>
        </p:txBody>
      </p:sp>
    </p:spTree>
    <p:extLst>
      <p:ext uri="{BB962C8B-B14F-4D97-AF65-F5344CB8AC3E}">
        <p14:creationId xmlns:p14="http://schemas.microsoft.com/office/powerpoint/2010/main" val="98523790"/>
      </p:ext>
    </p:extLst>
  </p:cSld>
  <p:clrMapOvr>
    <a:masterClrMapping/>
  </p:clrMapOvr>
  <p:transition spd="slow">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حقوق الإنسان في الإسلام</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7500" lnSpcReduction="20000"/>
          </a:bodyPr>
          <a:lstStyle/>
          <a:p>
            <a:pPr marL="0" indent="0">
              <a:buNone/>
            </a:pPr>
            <a:r>
              <a:rPr lang="ar-IQ" dirty="0"/>
              <a:t> لما كان الإسلام أخر الأديان الإلهية وكان محمد صلى الله عليه واله وسلم هو خاتم النبيين فان الإسلام هو دين للبشرية جمعاء وللتاريخ كله دون اقتصار على شعب بعينه أو منطقة محددة أو حقبة من التاريخ . ولقد اقر الإسلام بشريعته السمحاء حقوق الإنسان منذ أكثر من أربعة عشر قرناً وهذه الحقوق ليست حقوقا طبيعية بل هي منح إلهية ترتكز إلى مبادئ الشريعة والعقيدة الإسلامية وهذا يضفي على تلك الحقوق قدسية تشكل ضمانا ضد اعتداء السلطة عليها .</a:t>
            </a:r>
            <a:endParaRPr lang="en-US" dirty="0"/>
          </a:p>
          <a:p>
            <a:pPr marL="0" indent="0">
              <a:buNone/>
            </a:pPr>
            <a:r>
              <a:rPr lang="ar-IQ" dirty="0"/>
              <a:t>       ولم يترك القران الكريم أمراً إلا تحدث عنه بالنسبة لحقوق الإنسان ... والقران الكريم هو مصدر التشريع في الإسلام . ووفقا للقران الكريم والسنة النبوية المطهرة فان الإسلام نظام متكامل يشمل كل جوانب الحياة ويضمن حرية الإنسان وحقوقه في إطار مبادئ الشريعة الإسلامية ويستند إلى التضامن بين الأفراد والمجتمع وفي إطار المسؤولية الاجتماعية ... وعلى الرغم من أن القران الكريم والسنة النبوية المطهرة تضمنت المبادئ الأساسية التي تنظم فيها حقوق الإنسان فان هذين المصدرين الأساسيين يسمحان لكل مجتمع بتطبيق هذه المبادئ ووفقا للظروف وأوضاع المجتمع.</a:t>
            </a:r>
            <a:endParaRPr lang="en-US" dirty="0"/>
          </a:p>
          <a:p>
            <a:pPr marL="0" indent="0">
              <a:buNone/>
            </a:pPr>
            <a:r>
              <a:rPr lang="ar-IQ" dirty="0"/>
              <a:t>       إن استناد حقوق الإنسان في الإسلام إلى خالق الإنسان فقد أعطى هذه الحقوق ميزات مهمة وهي :</a:t>
            </a:r>
            <a:endParaRPr lang="en-US" dirty="0"/>
          </a:p>
          <a:p>
            <a:pPr marL="0" lvl="0" indent="0">
              <a:buNone/>
            </a:pPr>
            <a:r>
              <a:rPr lang="ar-IQ" dirty="0"/>
              <a:t>منح هذه الحقوق قدسية وهذه القدسية مستمدة من قدسية معطيها.</a:t>
            </a:r>
            <a:endParaRPr lang="en-US" dirty="0"/>
          </a:p>
          <a:p>
            <a:pPr marL="0" lvl="0" indent="0">
              <a:buNone/>
            </a:pPr>
            <a:r>
              <a:rPr lang="ar-IQ" dirty="0"/>
              <a:t>يمكن الاجتهاد فيها والتوسع في فهمها وبما يتلاءم ومتطلبات المجتمع أو العصر .</a:t>
            </a:r>
            <a:endParaRPr lang="en-US" dirty="0"/>
          </a:p>
          <a:p>
            <a:pPr marL="0" lvl="0" indent="0">
              <a:buNone/>
            </a:pPr>
            <a:r>
              <a:rPr lang="ar-IQ" dirty="0"/>
              <a:t>إن الله تعالى هو الذي صاغ هذه الحقوق . لذلك فهي منح إلهية .</a:t>
            </a:r>
            <a:endParaRPr lang="en-US" dirty="0"/>
          </a:p>
          <a:p>
            <a:pPr marL="0" lvl="0" indent="0">
              <a:buNone/>
            </a:pPr>
            <a:r>
              <a:rPr lang="ar-IQ" dirty="0"/>
              <a:t>أعطاها قوة إلزام إذ يتحمل مسؤولية حمايتها كل الأفراد </a:t>
            </a:r>
            <a:r>
              <a:rPr lang="ar-IQ" dirty="0" smtClean="0"/>
              <a:t>.</a:t>
            </a:r>
            <a:endParaRPr lang="en-US" dirty="0"/>
          </a:p>
        </p:txBody>
      </p:sp>
    </p:spTree>
    <p:extLst>
      <p:ext uri="{BB962C8B-B14F-4D97-AF65-F5344CB8AC3E}">
        <p14:creationId xmlns:p14="http://schemas.microsoft.com/office/powerpoint/2010/main" val="40946856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	</a:t>
            </a:r>
            <a:r>
              <a:rPr lang="en-US" dirty="0"/>
              <a:t/>
            </a:r>
            <a:br>
              <a:rPr lang="en-US" dirty="0"/>
            </a:br>
            <a:endParaRPr lang="ar-IQ" dirty="0"/>
          </a:p>
        </p:txBody>
      </p:sp>
      <p:sp>
        <p:nvSpPr>
          <p:cNvPr id="3" name="عنصر نائب للمحتوى 2"/>
          <p:cNvSpPr>
            <a:spLocks noGrp="1"/>
          </p:cNvSpPr>
          <p:nvPr>
            <p:ph sz="quarter" idx="1"/>
          </p:nvPr>
        </p:nvSpPr>
        <p:spPr>
          <a:xfrm>
            <a:off x="395536" y="1484784"/>
            <a:ext cx="7467600" cy="4873752"/>
          </a:xfrm>
        </p:spPr>
        <p:txBody>
          <a:bodyPr>
            <a:normAutofit fontScale="77500" lnSpcReduction="20000"/>
          </a:bodyPr>
          <a:lstStyle/>
          <a:p>
            <a:r>
              <a:rPr lang="ar-IQ" dirty="0" smtClean="0"/>
              <a:t>.</a:t>
            </a:r>
            <a:r>
              <a:rPr lang="ar-IQ" b="1" dirty="0"/>
              <a:t> أولاً : الحقوق المدنية والسياسية :</a:t>
            </a:r>
            <a:endParaRPr lang="en-US" dirty="0"/>
          </a:p>
          <a:p>
            <a:r>
              <a:rPr lang="ar-IQ" dirty="0"/>
              <a:t>     إن الإنسانية لها معنى مشترك كما قال الله تعالى (( يا أيها الناس اتقوا ربكم الذي خلقكم من نفسٍ واحدة وخلق منها زوجها وبث منهما رجالاً كثيراً ونساء واتقوا الله )) النساء الآية 1 . بينما يرى بعضهم بأنه </a:t>
            </a:r>
            <a:r>
              <a:rPr lang="ar-IQ" b="1" dirty="0"/>
              <a:t>(( شعور المواطن بالطمأنينة والأمن في المجتمع وهذا الشعور</a:t>
            </a:r>
            <a:r>
              <a:rPr lang="ar-IQ" dirty="0"/>
              <a:t> </a:t>
            </a:r>
            <a:r>
              <a:rPr lang="ar-IQ" b="1" dirty="0"/>
              <a:t>يعني انعدام كل حكم تعسفي أو مستعبد ))</a:t>
            </a:r>
            <a:r>
              <a:rPr lang="ar-IQ" dirty="0"/>
              <a:t> .</a:t>
            </a:r>
            <a:endParaRPr lang="en-US" dirty="0"/>
          </a:p>
          <a:p>
            <a:r>
              <a:rPr lang="ar-IQ" dirty="0"/>
              <a:t>      وكما أكد رسول الله صلى الله عليه وسلم في خطبة الوداع إذ قال فيها " أيها الناس إن ربكم واحد وان أباكم واحد ، كلكم لأدم وادم من تراب ، أكرمكم عند الله اتقاكم ، ليس لعربي فضل على أعجمي ولا لاحمر على اسود إلا بالتقوى ، إلا هل بلغت اللهم فاشهد " .</a:t>
            </a:r>
            <a:endParaRPr lang="en-US" dirty="0"/>
          </a:p>
          <a:p>
            <a:r>
              <a:rPr lang="ar-IQ" dirty="0"/>
              <a:t>       من هنا جاء تأكيد الإسلام على عدم التمييز بين الناس والذي كان معمولاً به قبل الإسلام من العرب والفرس والروم وغيرهم . بل إن الإسلام جعل الاختلاف بين الناس آيةً من آيات الله وليس تمييزاً ، إذ يقول تعالى (( ومن آياته خلق السموات والأرض واختلاف ألسنتكم وألوانكم إن في ذلك لآيات للعالمين )) . الروم الآية 22 . وان أساس الحياة إنما للتعارف بين الشعوب والأمم لا للتحارب قال تعالى (( يا أيها الناس إنا خلقناكم من ذكر وأنثى وجعلناكم شعوباً وقبائل لتعارفوا إن أكرمكم عند الله اتقاكم إن الله عليم خبير )) الحجرات . الآية 13    فالإسلام يسعى لتحرير الإنسان ويعمل على تطبيق المبادئ الأساسية التي جاء من اجلها وهي تنطبق بتلك العبارة التي كانت تتردد على القادة المسلمين بقولهم " جئنا لنخرج الناس من عبادة العباد إلى عبادة رب العباد وهو الله تعالى ومن جور الأديان إلى عدل الإسلام ومن ضيق الدنيا إلى سعة الدنيا والآخرة " . فلقد ساوى الرسول الكريم بين الحاكم والمحكوم بل وضح إن من واجب الحاكم خدمة الرعية .</a:t>
            </a:r>
            <a:endParaRPr lang="en-US" dirty="0"/>
          </a:p>
          <a:p>
            <a:endParaRPr lang="ar-IQ" dirty="0"/>
          </a:p>
        </p:txBody>
      </p:sp>
      <p:sp>
        <p:nvSpPr>
          <p:cNvPr id="4" name="مستطيل 3"/>
          <p:cNvSpPr/>
          <p:nvPr/>
        </p:nvSpPr>
        <p:spPr>
          <a:xfrm>
            <a:off x="827584" y="822012"/>
            <a:ext cx="7560840" cy="584775"/>
          </a:xfrm>
          <a:prstGeom prst="rect">
            <a:avLst/>
          </a:prstGeom>
        </p:spPr>
        <p:txBody>
          <a:bodyPr wrap="square">
            <a:spAutoFit/>
          </a:bodyPr>
          <a:lstStyle/>
          <a:p>
            <a:pPr algn="ctr"/>
            <a:r>
              <a:rPr lang="ar-IQ" sz="2800" b="1" dirty="0"/>
              <a:t>أصناف حقوق الإنسان في </a:t>
            </a:r>
            <a:r>
              <a:rPr lang="ar-IQ" sz="3200" b="1" dirty="0"/>
              <a:t>الاسلام</a:t>
            </a:r>
            <a:endParaRPr lang="en-US" sz="2800" dirty="0"/>
          </a:p>
        </p:txBody>
      </p:sp>
    </p:spTree>
    <p:extLst>
      <p:ext uri="{BB962C8B-B14F-4D97-AF65-F5344CB8AC3E}">
        <p14:creationId xmlns:p14="http://schemas.microsoft.com/office/powerpoint/2010/main" val="33653523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en-US" dirty="0"/>
          </a:p>
        </p:txBody>
      </p:sp>
      <p:sp>
        <p:nvSpPr>
          <p:cNvPr id="3" name="عنصر نائب للمحتوى 2"/>
          <p:cNvSpPr>
            <a:spLocks noGrp="1"/>
          </p:cNvSpPr>
          <p:nvPr>
            <p:ph sz="quarter" idx="1"/>
          </p:nvPr>
        </p:nvSpPr>
        <p:spPr/>
        <p:txBody>
          <a:bodyPr>
            <a:normAutofit lnSpcReduction="10000"/>
          </a:bodyPr>
          <a:lstStyle/>
          <a:p>
            <a:r>
              <a:rPr lang="ar-IQ" dirty="0" smtClean="0"/>
              <a:t>.</a:t>
            </a:r>
            <a:r>
              <a:rPr lang="ar-IQ" b="1" dirty="0"/>
              <a:t> ثانياً :- الحقوق القضائية </a:t>
            </a:r>
            <a:endParaRPr lang="en-US" dirty="0"/>
          </a:p>
          <a:p>
            <a:pPr marL="0" indent="0">
              <a:buNone/>
            </a:pPr>
            <a:r>
              <a:rPr lang="ar-IQ" dirty="0"/>
              <a:t>       إن الإسلام رسالة تستهدف إقامة العدل وأنبياء الله كلهم بعثوا من بدء الخليقة لإعطاء الناس حقوقهم وأكد جل جلاله في كتابه العزيز ذلك بقول (( إن الله يأمركم أن تؤدوا الأمانات إلى أهلها وإذا حكمتم بين الناس أن تحكموا بالعدل )) النساء . الآية 58 . ومعرفة أحكام الله في قضايا الناس لا تحتاج إلى جهد صعب وإنما الذي يحتاج إليه هو معرفة قضايا الناس نفسها واستكشاف الحقيقة من الناس الذين غالباً ما يصنعون الدهاء والمكر والحيل لإخفاء ما ارتكبوه  وقد كان الخلفاء الراشدون يختارون القضاة والولاة من أصحاب هذه الفراسة الصادقة </a:t>
            </a:r>
            <a:r>
              <a:rPr lang="ar-IQ" dirty="0" smtClean="0"/>
              <a:t>.</a:t>
            </a:r>
            <a:endParaRPr lang="en-US" dirty="0" smtClean="0"/>
          </a:p>
          <a:p>
            <a:pPr marL="0" indent="0">
              <a:buNone/>
            </a:pPr>
            <a:r>
              <a:rPr lang="ar-IQ" dirty="0" smtClean="0"/>
              <a:t>       والشريعة لم تحدد الوسائل التي تعين على إقامة العدل وعلى عقد المحاكمات بل وتركت ذلك لاجتهاد الناس وتطور الزمن . ومن مصادر الطمأنينة في المجتمع أن يعلم كل إنسان الحدود التي تقف عندها فلا يعتدي وان يشعر حين يعتدي إن المؤاخذة التي يؤاخذ بها ليست جبروت حاكم ولا سطوة سلطان وإنما هي حق ومصلحة الجماعة .</a:t>
            </a:r>
            <a:endParaRPr lang="en-US" dirty="0" smtClean="0"/>
          </a:p>
        </p:txBody>
      </p:sp>
    </p:spTree>
    <p:extLst>
      <p:ext uri="{BB962C8B-B14F-4D97-AF65-F5344CB8AC3E}">
        <p14:creationId xmlns:p14="http://schemas.microsoft.com/office/powerpoint/2010/main" val="2626910980"/>
      </p:ext>
    </p:extLst>
  </p:cSld>
  <p:clrMapOvr>
    <a:masterClrMapping/>
  </p:clrMapOvr>
  <p:transition spd="slow">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dirty="0"/>
              <a:t>وقد جرت سنة الإسلام على التسوية بين أنواع الخصوم مهما اختلفت نحلهم ومذاهبهم وطالما احتكم مسلمون وغير مسلمين إلى القضاء الإسلامي فكانت العدالة تفرض نفسها وتأخذ طريقها إلى شتى الأطراف المتنازعين دون تفرقة كما إن الإسلام دين يقوم على السماحة في معاملة الآخرين وعلى احترام أواصر الإنسانية بين بني البشر قاطبة ً .</a:t>
            </a:r>
            <a:endParaRPr lang="en-US" dirty="0"/>
          </a:p>
          <a:p>
            <a:r>
              <a:rPr lang="ar-IQ" dirty="0"/>
              <a:t>       هنالك كثير من القصص في سيرة الرسول الكريم وفي عهد الخلفاء الراشدين منها تلك المرأة المخزومية التي كانت لها أهمية في قريش والتي حكمت عدالة الإسلام بقطع يدها لثبوت جريمة السرقة فرأوا أن يستشفعوا بأسامة بن زيد إلى الرسول الكريم كي يتجاوز عن إقامة الحد لما لأسرة المرأة من مكانة وكان الناس يعلمون أن رسول الله شديد الحب لأسامة ولأبيه الذي استشهد في معركة مؤتة .فلما تحدث أسامة في الشأن الذي جاء من اجله غضب الرسول منه </a:t>
            </a:r>
            <a:r>
              <a:rPr lang="ar-IQ" dirty="0" err="1"/>
              <a:t>وانتهره</a:t>
            </a:r>
            <a:r>
              <a:rPr lang="ar-IQ" dirty="0"/>
              <a:t> وقال مستنكراً " أتشفع في حدٍ من حدود الله ، ثم قام في الناس خطيباً يقول لهم إنما هلك الذين من قبلكم أنهم كانوا إذا سرق فيهم الشريف تركوه وإذا سرق فيهم الضعيف أقاموا عليه الحد وأيم الله لو أن فاطمة بنت محمد سرقت لقطعت يدها " وبهذا وضع حجر المساواة العامة بين الناس كلهم أمام شريعة الله . </a:t>
            </a:r>
            <a:endParaRPr lang="en-US" dirty="0"/>
          </a:p>
          <a:p>
            <a:r>
              <a:rPr lang="ar-IQ" dirty="0"/>
              <a:t> </a:t>
            </a:r>
            <a:endParaRPr lang="en-US" dirty="0"/>
          </a:p>
          <a:p>
            <a:endParaRPr lang="ar-IQ" dirty="0"/>
          </a:p>
        </p:txBody>
      </p:sp>
    </p:spTree>
    <p:extLst>
      <p:ext uri="{BB962C8B-B14F-4D97-AF65-F5344CB8AC3E}">
        <p14:creationId xmlns:p14="http://schemas.microsoft.com/office/powerpoint/2010/main" val="3666995226"/>
      </p:ext>
    </p:extLst>
  </p:cSld>
  <p:clrMapOvr>
    <a:masterClrMapping/>
  </p:clrMapOvr>
  <p:transition spd="slow">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2"/>
          <p:cNvSpPr>
            <a:spLocks noGrp="1" noChangeArrowheads="1" noChangeShapeType="1" noTextEdit="1"/>
          </p:cNvSpPr>
          <p:nvPr>
            <p:ph sz="quarter" idx="1"/>
          </p:nvPr>
        </p:nvSpPr>
        <p:spPr bwMode="auto">
          <a:xfrm>
            <a:off x="421195" y="764704"/>
            <a:ext cx="8229600" cy="5576888"/>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4797726"/>
              </a:avLst>
            </a:prstTxWarp>
          </a:bodyPr>
          <a:lstStyle/>
          <a:p>
            <a:pPr algn="ctr" rtl="1">
              <a:buNone/>
            </a:pPr>
            <a:endParaRPr lang="ar-IQ" sz="3600" b="1" kern="10" spc="0" dirty="0" smtClean="0">
              <a:ln w="9525">
                <a:solidFill>
                  <a:srgbClr val="000000"/>
                </a:solidFill>
                <a:round/>
                <a:headEnd/>
                <a:tailEnd/>
              </a:ln>
              <a:solidFill>
                <a:srgbClr val="000000"/>
              </a:solidFill>
              <a:effectLst/>
              <a:cs typeface="DecoType Naskh"/>
            </a:endParaRPr>
          </a:p>
          <a:p>
            <a:pPr algn="ctr" rtl="1">
              <a:buNone/>
            </a:pPr>
            <a:r>
              <a:rPr lang="ar-IQ" sz="3600" b="1" kern="10" spc="0" dirty="0" smtClean="0">
                <a:ln w="9525">
                  <a:solidFill>
                    <a:srgbClr val="000000"/>
                  </a:solidFill>
                  <a:round/>
                  <a:headEnd/>
                  <a:tailEnd/>
                </a:ln>
                <a:solidFill>
                  <a:srgbClr val="000000"/>
                </a:solidFill>
                <a:effectLst/>
                <a:cs typeface="DecoType Naskh"/>
              </a:rPr>
              <a:t>بسم الله الرحمن الرحيم</a:t>
            </a:r>
            <a:endParaRPr lang="ar-IQ" sz="3600" b="1" kern="10" spc="0" dirty="0">
              <a:ln w="9525">
                <a:solidFill>
                  <a:srgbClr val="000000"/>
                </a:solidFill>
                <a:round/>
                <a:headEnd/>
                <a:tailEnd/>
              </a:ln>
              <a:solidFill>
                <a:srgbClr val="000000"/>
              </a:solidFill>
              <a:effectLst/>
              <a:cs typeface="DecoType Naskh"/>
            </a:endParaRPr>
          </a:p>
        </p:txBody>
      </p:sp>
      <p:sp>
        <p:nvSpPr>
          <p:cNvPr id="7" name="مستطيل 6"/>
          <p:cNvSpPr/>
          <p:nvPr/>
        </p:nvSpPr>
        <p:spPr>
          <a:xfrm>
            <a:off x="539553" y="1239845"/>
            <a:ext cx="7488832" cy="5355312"/>
          </a:xfrm>
          <a:prstGeom prst="rect">
            <a:avLst/>
          </a:prstGeom>
        </p:spPr>
        <p:txBody>
          <a:bodyPr wrap="square">
            <a:spAutoFit/>
          </a:bodyPr>
          <a:lstStyle/>
          <a:p>
            <a:r>
              <a:rPr lang="ar-IQ" dirty="0"/>
              <a:t> </a:t>
            </a:r>
            <a:endParaRPr lang="en-US" sz="3200" dirty="0"/>
          </a:p>
          <a:p>
            <a:r>
              <a:rPr lang="ar-SA" sz="3200" dirty="0"/>
              <a:t> </a:t>
            </a:r>
            <a:endParaRPr lang="en-US" sz="3200" dirty="0"/>
          </a:p>
          <a:p>
            <a:r>
              <a:rPr lang="ar-IQ" sz="3200" b="1" dirty="0"/>
              <a:t>ولقد كرمنا بني ادم وحملناهم في البر والبحر ورزقناهم من الطيبات وفضلناهم على كثيرِ ممن خلقنا تفضيلا</a:t>
            </a:r>
            <a:endParaRPr lang="en-US" sz="3200" dirty="0"/>
          </a:p>
          <a:p>
            <a:r>
              <a:rPr lang="ar-IQ" sz="3200" dirty="0"/>
              <a:t> </a:t>
            </a:r>
            <a:endParaRPr lang="en-US" sz="3200" dirty="0"/>
          </a:p>
          <a:p>
            <a:r>
              <a:rPr lang="ar-IQ" sz="3200" dirty="0"/>
              <a:t>	</a:t>
            </a:r>
            <a:endParaRPr lang="en-US" sz="3200" dirty="0"/>
          </a:p>
          <a:p>
            <a:pPr algn="l"/>
            <a:r>
              <a:rPr lang="ar-IQ" sz="3200" b="1" dirty="0"/>
              <a:t>صدق الله العظيم </a:t>
            </a:r>
            <a:endParaRPr lang="en-US" sz="3200" dirty="0"/>
          </a:p>
          <a:p>
            <a:pPr algn="l"/>
            <a:r>
              <a:rPr lang="ar-IQ" sz="3200" dirty="0"/>
              <a:t> </a:t>
            </a:r>
            <a:endParaRPr lang="en-US" sz="3200" dirty="0"/>
          </a:p>
          <a:p>
            <a:pPr algn="l"/>
            <a:r>
              <a:rPr lang="en-US" sz="3200" dirty="0"/>
              <a:t> </a:t>
            </a:r>
          </a:p>
          <a:p>
            <a:pPr algn="l"/>
            <a:r>
              <a:rPr lang="ar-IQ" sz="3200" dirty="0" smtClean="0"/>
              <a:t>الأسراء</a:t>
            </a:r>
            <a:r>
              <a:rPr lang="ar-IQ" sz="3200" dirty="0"/>
              <a:t>، آية 70 )</a:t>
            </a:r>
            <a:endParaRPr lang="en-US" sz="3200" dirty="0"/>
          </a:p>
          <a:p>
            <a:r>
              <a:rPr lang="en-US" dirty="0" smtClean="0"/>
              <a:t> </a:t>
            </a:r>
          </a:p>
          <a:p>
            <a:r>
              <a:rPr lang="en-US" dirty="0"/>
              <a:t> </a:t>
            </a:r>
          </a:p>
        </p:txBody>
      </p:sp>
    </p:spTree>
    <p:extLst>
      <p:ext uri="{BB962C8B-B14F-4D97-AF65-F5344CB8AC3E}">
        <p14:creationId xmlns:p14="http://schemas.microsoft.com/office/powerpoint/2010/main" val="293468776"/>
      </p:ext>
    </p:extLst>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ثالثاً :- الحقوق الاجتماعية </a:t>
            </a:r>
            <a:r>
              <a:rPr lang="ar-IQ" dirty="0"/>
              <a:t>وتشمل الحقوق الآتية:</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pPr lvl="0"/>
            <a:r>
              <a:rPr lang="ar-IQ" b="1" dirty="0" smtClean="0"/>
              <a:t>أ- حق </a:t>
            </a:r>
            <a:r>
              <a:rPr lang="ar-IQ" b="1" dirty="0"/>
              <a:t>بناء الأسرة :</a:t>
            </a:r>
            <a:r>
              <a:rPr lang="ar-IQ" dirty="0"/>
              <a:t> يعد الزواج حق لكل إنسان وهو الطريق الشرعي لبناء الأسرة وإنجاب الأولاد وقد ذكر الله تعالى بكتابه العزيز (( يا أيها الناس اتقوا ربكم الذي خلقكم من نفس واحدة وخلق منها زوجها وبث منهما رجالاً كثيراً ونساء واتقوا الله الذي تساءلون به والأرحام إن الله كان عليكم رقيباً )) النساء .الآية 1 . فهنالك حقوق وواجبات للزوج والزوجة فمن واجب الزوج الإنفاق على زوجته وأولاده ، قال تعالى (( من آياته أن خلق لكم من أنفسكم أزواجاً لتسكنوا إليها وجعل بينكم مودة ورحمة إن في ذلك لآيات لقومٍ يتفكرون )) الروم . الآية 21 .</a:t>
            </a:r>
            <a:endParaRPr lang="en-US" dirty="0"/>
          </a:p>
          <a:p>
            <a:pPr lvl="0"/>
            <a:r>
              <a:rPr lang="ar-IQ" b="1" dirty="0" smtClean="0"/>
              <a:t>ب - حقوق </a:t>
            </a:r>
            <a:r>
              <a:rPr lang="ar-IQ" b="1" dirty="0"/>
              <a:t>الوالدين :</a:t>
            </a:r>
            <a:r>
              <a:rPr lang="ar-IQ" dirty="0"/>
              <a:t> إن الإسلام يفرض للأبوين من واجب العناية والرعاية والتكريم ما يعلوا بهما إلى قمة التقدير والاحترام يحظى الأبوان من الإكرام في الإسلام أعلى المراتب والدرجات ول كان تدرك هذه الحقيقة لدى اقتران عبادة الله عز وجل والنهي عن الإشراك به مع بر الوالدين ، قال تعالى (( واعبدوا الله ولا تشركوا به شيئاً وبالوالدين إحساناً )) النساء . الآية 36 . وهناك كثير من الآيات القرآنية تبين منزلة الأبوين عند الله تعالى في سورة العنكبوت آية ( 8 ) والإسراء آية ( 23 ) .</a:t>
            </a:r>
            <a:endParaRPr lang="en-US" dirty="0"/>
          </a:p>
          <a:p>
            <a:r>
              <a:rPr lang="ar-SA" dirty="0" smtClean="0"/>
              <a:t>ت- </a:t>
            </a:r>
            <a:r>
              <a:rPr lang="en-US" dirty="0" smtClean="0"/>
              <a:t> </a:t>
            </a:r>
            <a:r>
              <a:rPr lang="ar-IQ" b="1" dirty="0"/>
              <a:t>حق المرأة :</a:t>
            </a:r>
            <a:r>
              <a:rPr lang="ar-IQ" dirty="0"/>
              <a:t> نظر الدين الإسلامي للمرأة على أن كلاً من الذكر والأنثى جنس ادمي كما قال تعالى ((يا أيها الناس اتقوا ربكم الذي خلقكم من نفس واحدة وخلق منها زوجها وبث منهما رجالاً كثيراً ونساء واتقوا الله الذي تساءلون به  والأرحام إن الله كان عليكم رقيباً )) النساء . الآية</a:t>
            </a:r>
          </a:p>
        </p:txBody>
      </p:sp>
    </p:spTree>
    <p:extLst>
      <p:ext uri="{BB962C8B-B14F-4D97-AF65-F5344CB8AC3E}">
        <p14:creationId xmlns:p14="http://schemas.microsoft.com/office/powerpoint/2010/main" val="3337198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lgn="ctr"/>
            <a:r>
              <a:rPr lang="ar-IQ" dirty="0"/>
              <a:t>. </a:t>
            </a:r>
            <a:r>
              <a:rPr lang="ar-IQ" b="1" dirty="0"/>
              <a:t>فمن مبادئ الإسلام تجاه المرأة ما يأتي : </a:t>
            </a:r>
            <a:r>
              <a:rPr lang="en-US" dirty="0"/>
              <a:t/>
            </a:r>
            <a:br>
              <a:rPr lang="en-US" dirty="0"/>
            </a:br>
            <a:endParaRPr lang="ar-IQ" dirty="0"/>
          </a:p>
        </p:txBody>
      </p:sp>
      <p:sp>
        <p:nvSpPr>
          <p:cNvPr id="3" name="عنصر نائب للمحتوى 2"/>
          <p:cNvSpPr>
            <a:spLocks noGrp="1"/>
          </p:cNvSpPr>
          <p:nvPr>
            <p:ph sz="quarter" idx="1"/>
          </p:nvPr>
        </p:nvSpPr>
        <p:spPr/>
        <p:txBody>
          <a:bodyPr>
            <a:normAutofit/>
          </a:bodyPr>
          <a:lstStyle/>
          <a:p>
            <a:pPr lvl="0"/>
            <a:r>
              <a:rPr lang="ar-IQ" dirty="0" smtClean="0"/>
              <a:t>.1 -المساواة </a:t>
            </a:r>
            <a:r>
              <a:rPr lang="ar-IQ" dirty="0"/>
              <a:t>في الإنسانية .</a:t>
            </a:r>
            <a:endParaRPr lang="en-US" dirty="0"/>
          </a:p>
          <a:p>
            <a:pPr lvl="0"/>
            <a:r>
              <a:rPr lang="en-US" dirty="0"/>
              <a:t> </a:t>
            </a:r>
            <a:r>
              <a:rPr lang="en-US" dirty="0" smtClean="0"/>
              <a:t>-2</a:t>
            </a:r>
            <a:r>
              <a:rPr lang="ar-IQ" dirty="0" smtClean="0"/>
              <a:t>المساواة </a:t>
            </a:r>
            <a:r>
              <a:rPr lang="ar-IQ" dirty="0"/>
              <a:t>في الحقوق ، فكل من الرجل والمرأة له حقوق متساوية مع الآخر في شتى مجالات الحياة منها العقود ، والحقوق الاجتماعية والمدنية والاقتصادية .</a:t>
            </a:r>
            <a:endParaRPr lang="en-US" dirty="0"/>
          </a:p>
          <a:p>
            <a:pPr lvl="0"/>
            <a:r>
              <a:rPr lang="en-US" dirty="0"/>
              <a:t> </a:t>
            </a:r>
            <a:r>
              <a:rPr lang="ar-IQ" dirty="0" smtClean="0"/>
              <a:t>3-المساواة </a:t>
            </a:r>
            <a:r>
              <a:rPr lang="ar-IQ" dirty="0"/>
              <a:t>أمام القانون : فقد ذكر الله تعالى في كتابه الكريم (( والسارق والسارقة فاقطعوا أيديهما جزاء بما كسبا نكالاً من الله والله عزيز حكيم )) المائدة . الآية 38 . وتم تأكيد ذلك في سورة النور الآية 2 بذكر الزاني والزانية . أي بمعنى المساواة بين الرجل والمرأة في الثواب والعقاب .</a:t>
            </a:r>
            <a:endParaRPr lang="en-US" dirty="0"/>
          </a:p>
          <a:p>
            <a:pPr lvl="0"/>
            <a:r>
              <a:rPr lang="en-US" dirty="0" smtClean="0"/>
              <a:t>4 </a:t>
            </a:r>
            <a:r>
              <a:rPr lang="ar-IQ" dirty="0" smtClean="0"/>
              <a:t>-الحق </a:t>
            </a:r>
            <a:r>
              <a:rPr lang="ar-IQ" dirty="0"/>
              <a:t>في إبداء الرأي .</a:t>
            </a:r>
            <a:endParaRPr lang="en-US" dirty="0"/>
          </a:p>
          <a:p>
            <a:pPr lvl="0"/>
            <a:r>
              <a:rPr lang="en-US" dirty="0" smtClean="0"/>
              <a:t>5 </a:t>
            </a:r>
            <a:r>
              <a:rPr lang="ar-IQ" dirty="0" smtClean="0"/>
              <a:t>-المساواة </a:t>
            </a:r>
            <a:r>
              <a:rPr lang="ar-IQ" dirty="0"/>
              <a:t>في حرية الاعتقاد : كما قال تعالى(( من عمل صالحاً من ذكر وأنثى وهو مؤمن فلنحيينه حياة طيبة ولنجزينهم أجرهم بأحسن ما كانوا يعملون )) النحل .الآية 97 . </a:t>
            </a:r>
            <a:endParaRPr lang="en-US" dirty="0"/>
          </a:p>
          <a:p>
            <a:pPr lvl="0"/>
            <a:endParaRPr lang="ar-IQ" dirty="0"/>
          </a:p>
        </p:txBody>
      </p:sp>
    </p:spTree>
    <p:extLst>
      <p:ext uri="{BB962C8B-B14F-4D97-AF65-F5344CB8AC3E}">
        <p14:creationId xmlns:p14="http://schemas.microsoft.com/office/powerpoint/2010/main" val="4024925931"/>
      </p:ext>
    </p:extLst>
  </p:cSld>
  <p:clrMapOvr>
    <a:masterClrMapping/>
  </p:clrMapOvr>
  <p:transition spd="slow">
    <p:pull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a:bodyPr>
          <a:lstStyle/>
          <a:p>
            <a:r>
              <a:rPr lang="ar-IQ" dirty="0"/>
              <a:t> </a:t>
            </a:r>
          </a:p>
        </p:txBody>
      </p:sp>
      <p:sp>
        <p:nvSpPr>
          <p:cNvPr id="4" name="مستطيل 3"/>
          <p:cNvSpPr/>
          <p:nvPr/>
        </p:nvSpPr>
        <p:spPr>
          <a:xfrm>
            <a:off x="1547664" y="1700808"/>
            <a:ext cx="5886400" cy="5016758"/>
          </a:xfrm>
          <a:prstGeom prst="rect">
            <a:avLst/>
          </a:prstGeom>
        </p:spPr>
        <p:txBody>
          <a:bodyPr wrap="square">
            <a:spAutoFit/>
          </a:bodyPr>
          <a:lstStyle/>
          <a:p>
            <a:pPr lvl="0"/>
            <a:r>
              <a:rPr lang="ar-IQ" sz="2000" dirty="0"/>
              <a:t>ث- </a:t>
            </a:r>
            <a:r>
              <a:rPr lang="ar-IQ" sz="2000" b="1" dirty="0"/>
              <a:t>حق الأبناء :</a:t>
            </a:r>
            <a:r>
              <a:rPr lang="ar-IQ" sz="2000" dirty="0"/>
              <a:t> يدعو الإسلام الآباء بضرورة العناية </a:t>
            </a:r>
            <a:r>
              <a:rPr lang="ar-IQ" sz="2000" dirty="0" err="1"/>
              <a:t>بابناءهم</a:t>
            </a:r>
            <a:r>
              <a:rPr lang="ar-IQ" sz="2000" dirty="0"/>
              <a:t> من خلال حسن التأديب والتربية وان ينمو فيهم أصول الخير ومعاني الخلق الكريم كي لا تمسهم المرض وفساد الطبع . وان أهم المعطيات التي على الآباء الالتزام بتقديمها للأبناء هي عنصر العطف والرحمة بشكل متساوٍ فينشئوا رحماء مع أنفسهم ومع أهليهم ومع الناس وقد حذر النبي عليه الصلاة والسلام من التمييز بين الأبناء ، فقد جاء في حديث متفق عليه أن رجلاً جاء مع ابنه إلى الرسول الكريم وبلغه بمأكله فقال له الرسول " أكلُ ولدك نحلتهُ مثل هذا فقال لا فقال له الرسول الكريم اتقوا الله واعدلوا في أولادكم " . </a:t>
            </a:r>
            <a:endParaRPr lang="en-US" sz="2000" dirty="0"/>
          </a:p>
          <a:p>
            <a:pPr lvl="0"/>
            <a:r>
              <a:rPr lang="ar-IQ" sz="2000" dirty="0"/>
              <a:t>ج- </a:t>
            </a:r>
            <a:r>
              <a:rPr lang="ar-IQ" sz="2000" b="1" dirty="0"/>
              <a:t>حق الجار :</a:t>
            </a:r>
            <a:r>
              <a:rPr lang="ar-IQ" sz="2000" dirty="0"/>
              <a:t> إذ حث الدين الإسلامي على وجوب العناية بالجار والإحسان إليه وتقديم العون ولا سيما في أوقات الضيق والحاجة ، يقول عز وجل (( اعبدوا الله ولا تشركوا به شيئاً وبالوالدين إحساناً وبذي القربى واليتامى والمساكين والجار ذي القربى والجار الجنب )) النساء . الآية 36 . ويوصي بالجار اشد توصية حتى ليوشك أن يجعله وارثاً لأخيه الجار . وفي حديث متفق عليه أن النبي عليه الصلاة والسلام قال " من كان يؤمن بالله واليوم الآخر فليحسن إلى جاره " </a:t>
            </a:r>
          </a:p>
        </p:txBody>
      </p:sp>
    </p:spTree>
    <p:extLst>
      <p:ext uri="{BB962C8B-B14F-4D97-AF65-F5344CB8AC3E}">
        <p14:creationId xmlns:p14="http://schemas.microsoft.com/office/powerpoint/2010/main" val="1156926040"/>
      </p:ext>
    </p:extLst>
  </p:cSld>
  <p:clrMapOvr>
    <a:masterClrMapping/>
  </p:clrMapOvr>
  <p:transition spd="slow">
    <p:pull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en-US" dirty="0"/>
              <a:t/>
            </a:r>
            <a:br>
              <a:rPr lang="en-US" dirty="0"/>
            </a:br>
            <a:r>
              <a:rPr lang="ar-IQ" b="1" dirty="0"/>
              <a:t>رابعاً : الحقوق الاقتصادية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a:bodyPr>
          <a:lstStyle/>
          <a:p>
            <a:pPr marL="0" indent="0">
              <a:buNone/>
            </a:pPr>
            <a:r>
              <a:rPr lang="ar-IQ" dirty="0"/>
              <a:t>إن الطبيعة بثرواتها الكاملة هي حق من حقوق الإنسان في الانتفاع كما قال تعالى (( لله ملك السموات والأرض وما فيهن وهو على كل </a:t>
            </a:r>
            <a:r>
              <a:rPr lang="ar-IQ" dirty="0" err="1"/>
              <a:t>شئ</a:t>
            </a:r>
            <a:r>
              <a:rPr lang="ar-IQ" dirty="0"/>
              <a:t> قدير )) المائدة . الآية 120 . ومن حق الإنسان أن يعمل وينتج ويحصل على الرزق من مصادر كثيرة مشروعة على هذه الأرض في ضمن الملكية العامة وان الملكية  الخاصة مشروعة للفرد على أن لا تتعارض مع المصلحة العامة امة وتوظف لمصلحة الأمة .</a:t>
            </a:r>
            <a:endParaRPr lang="en-US" dirty="0"/>
          </a:p>
          <a:p>
            <a:pPr marL="0" indent="0">
              <a:buNone/>
            </a:pPr>
            <a:r>
              <a:rPr lang="ar-IQ" dirty="0" smtClean="0"/>
              <a:t>   </a:t>
            </a:r>
            <a:r>
              <a:rPr lang="ar-IQ" dirty="0"/>
              <a:t>ولفقراء الأمة حق مقرر في مال الأغنياء وقد ذكر الله تعالى ذلك بقوله (( الذين في أموالهم حق معلوم *  للسائل والمحروم )) المعا رج . الآية 25-26 . فهو حق لا يجوز تعطيله ولا منعه وبالمقابل توظيف مصالح الثروة ووسائل الإنتاج لمصلحة الأمة . ومن الحقوق الاقتصادية في الدين الإسلامي انه لا يجوز انتزاع الملكية الخاصة التي نشأت عن الكسب الحلال فهو حق من حقوق ملكية الفرد إلا للمصلحة العامة كما أكد القران الكريم بقوله تعالى (( ولا تأكلوا أموالكم بالباطل وتدلوا بها إلى الحكام لتأكلوا فريقاً من أموال الناس بالإثم وانتم تعلمون )) البقرة . الآية 188 . لان العدوان على الملكية الخاصة الفردية تعني عدوان على الملكية العامة للمجتمع . </a:t>
            </a:r>
            <a:endParaRPr lang="en-US" dirty="0"/>
          </a:p>
          <a:p>
            <a:pPr marL="0" indent="0">
              <a:buNone/>
            </a:pPr>
            <a:endParaRPr lang="en-US" dirty="0"/>
          </a:p>
          <a:p>
            <a:pPr marL="0" indent="0">
              <a:buNone/>
            </a:pPr>
            <a:endParaRPr lang="ar-IQ" dirty="0"/>
          </a:p>
        </p:txBody>
      </p:sp>
    </p:spTree>
    <p:extLst>
      <p:ext uri="{BB962C8B-B14F-4D97-AF65-F5344CB8AC3E}">
        <p14:creationId xmlns:p14="http://schemas.microsoft.com/office/powerpoint/2010/main" val="2685760313"/>
      </p:ext>
    </p:extLst>
  </p:cSld>
  <p:clrMapOvr>
    <a:masterClrMapping/>
  </p:clrMapOvr>
  <p:transition spd="slow">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2000" b="1" dirty="0"/>
              <a:t>أهم حقوق الإنسان الأساسية التي نصت عليها الشريعة الإسلامية (القرآن والسنة المطهرة)</a:t>
            </a:r>
            <a:r>
              <a:rPr lang="en-US" sz="2000" dirty="0"/>
              <a:t/>
            </a:r>
            <a:br>
              <a:rPr lang="en-US" sz="2000" dirty="0"/>
            </a:br>
            <a:r>
              <a:rPr lang="ar-IQ" sz="2000" b="1" dirty="0"/>
              <a:t>		 والحكومات والمنظمات .</a:t>
            </a:r>
            <a:r>
              <a:rPr lang="en-US" sz="2000" dirty="0"/>
              <a:t/>
            </a:r>
            <a:br>
              <a:rPr lang="en-US" sz="2000" dirty="0"/>
            </a:br>
            <a:r>
              <a:rPr lang="ar-IQ" sz="2800" b="1" dirty="0" smtClean="0"/>
              <a:t>.</a:t>
            </a:r>
            <a:endParaRPr lang="en-US" sz="2800" dirty="0"/>
          </a:p>
        </p:txBody>
      </p:sp>
      <p:sp>
        <p:nvSpPr>
          <p:cNvPr id="4" name="عنصر نائب للمحتوى 3"/>
          <p:cNvSpPr>
            <a:spLocks noGrp="1"/>
          </p:cNvSpPr>
          <p:nvPr>
            <p:ph sz="quarter" idx="1"/>
          </p:nvPr>
        </p:nvSpPr>
        <p:spPr>
          <a:xfrm>
            <a:off x="395536" y="1628800"/>
            <a:ext cx="7467600" cy="4873752"/>
          </a:xfrm>
        </p:spPr>
        <p:txBody>
          <a:bodyPr>
            <a:normAutofit fontScale="62500" lnSpcReduction="20000"/>
          </a:bodyPr>
          <a:lstStyle/>
          <a:p>
            <a:r>
              <a:rPr lang="ar-IQ" sz="3600" dirty="0"/>
              <a:t>من أهم هذه الحقوق ما يأتي :</a:t>
            </a:r>
            <a:endParaRPr lang="en-US" sz="3600" dirty="0"/>
          </a:p>
          <a:p>
            <a:r>
              <a:rPr lang="ar-IQ" sz="3600" b="1" dirty="0"/>
              <a:t>1</a:t>
            </a:r>
            <a:r>
              <a:rPr lang="ar-IQ" sz="3600" b="1" dirty="0" smtClean="0"/>
              <a:t>- </a:t>
            </a:r>
            <a:r>
              <a:rPr lang="ar-IQ" sz="3600" b="1" dirty="0"/>
              <a:t>حق الحياة والحرية</a:t>
            </a:r>
            <a:r>
              <a:rPr lang="ar-IQ" sz="3600" dirty="0"/>
              <a:t> : لقد وهب الله الحياة للإنسان وقد دعاه إلى احترامها والمحافظة عليها إذ حرم الاعتداء عليها أو تعريضها للأذى من دون وجه حق ، بل حرم على الإنسان نفسه أن يعرض حياته للموت أو الأذى إلا لأسباب ضرورية كالدفاع عن النفس أو العرض أو الوطن قال تعالى " من قتل نفساً بغير نفس أو فساداً في الأرض فكأنما قتل الناس جميعاً ومن أحياها فكأنما أحيا الناس جميعاً " . المائدة . الآية 32 .</a:t>
            </a:r>
            <a:endParaRPr lang="en-US" sz="3600" dirty="0"/>
          </a:p>
          <a:p>
            <a:pPr marL="0" indent="0">
              <a:buNone/>
            </a:pPr>
            <a:r>
              <a:rPr lang="ar-IQ" sz="3600" dirty="0"/>
              <a:t>        فكرامة الإنسان في الإسلام مقدسة ولا يجوز المساس بها والاعتداء عليها إذ دعا الإسلام إلى احترام مشاعر الآخرين بقوله تعالى (( ولا تسبوا الذين يدعون من دون الله )) الأنعام . الآية 108 .</a:t>
            </a:r>
            <a:endParaRPr lang="en-US" sz="3600" dirty="0"/>
          </a:p>
          <a:p>
            <a:pPr marL="0" indent="0">
              <a:buNone/>
            </a:pPr>
            <a:r>
              <a:rPr lang="ar-IQ" sz="3600" dirty="0" smtClean="0"/>
              <a:t>    </a:t>
            </a:r>
            <a:r>
              <a:rPr lang="ar-IQ" sz="3600" dirty="0"/>
              <a:t>فالإسلام يرى أن الحياة ملكاً خالصاً لله وليست للإنسان وحده وإنما هي مشتركة بينه وبين المجتمع ، وكما حرم الإسلام قتل الأبناء والقتل العمد ووضع عقوبات رادعة بحق مرتكب هذا الجرم . قال تعال (( ومن يقتل مؤمناً متعمداً فجزاؤه جهنم خالداً فيها وغضب الله عليه ولعنه واعد له عذاباً عظيماً )) . النساء . الآية 93 .</a:t>
            </a:r>
          </a:p>
        </p:txBody>
      </p:sp>
    </p:spTree>
    <p:extLst>
      <p:ext uri="{BB962C8B-B14F-4D97-AF65-F5344CB8AC3E}">
        <p14:creationId xmlns:p14="http://schemas.microsoft.com/office/powerpoint/2010/main" val="3399990773"/>
      </p:ext>
    </p:extLst>
  </p:cSld>
  <p:clrMapOvr>
    <a:masterClrMapping/>
  </p:clrMapOvr>
  <p:transition spd="slow">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fontScale="85000" lnSpcReduction="10000"/>
          </a:bodyPr>
          <a:lstStyle/>
          <a:p>
            <a:r>
              <a:rPr lang="ar-IQ" b="1" dirty="0" smtClean="0"/>
              <a:t>2 - حق </a:t>
            </a:r>
            <a:r>
              <a:rPr lang="ar-IQ" b="1" dirty="0"/>
              <a:t>التملك :</a:t>
            </a:r>
            <a:r>
              <a:rPr lang="ar-IQ" dirty="0"/>
              <a:t> ويراد به قدرة الفرد على أن يصبح مالكاً وان تصان ملكيته من الاعتداء عليها وان يكون له حق التصرف فيها وفيما ينتجه وان يسمح للفرد ممارسة حقه في استغلال ملكيته والاستثمار فيها والذي يقرر احتراماً للجميع وليس لأحد دون احد . وقد جاءت إعلانات الحقوق العامة للإنسان تضع هذه الحرية( التملك ) بعد النص على الحرية المباشرة وقبل النص على مقاومة الطغيان .</a:t>
            </a:r>
            <a:endParaRPr lang="en-US" dirty="0"/>
          </a:p>
          <a:p>
            <a:pPr marL="0" indent="0">
              <a:buNone/>
            </a:pPr>
            <a:r>
              <a:rPr lang="ar-IQ" dirty="0" smtClean="0"/>
              <a:t>  </a:t>
            </a:r>
            <a:r>
              <a:rPr lang="ar-IQ" dirty="0"/>
              <a:t>ولقد اقر الإسلام حرية وحق التملك وحرم السلب والنهب والاعتداء على الآخرين وقد نص على ذلك القران الكريم بقول الله تعالى (( يا أيها الذين امنوا لا تأكلوا أموالكم بينكم بالباطل )) النساء . الآية 29 .</a:t>
            </a:r>
            <a:endParaRPr lang="en-US" dirty="0"/>
          </a:p>
          <a:p>
            <a:pPr marL="0" indent="0">
              <a:buNone/>
            </a:pPr>
            <a:r>
              <a:rPr lang="ar-IQ" dirty="0" smtClean="0"/>
              <a:t>  </a:t>
            </a:r>
            <a:r>
              <a:rPr lang="ar-IQ" dirty="0"/>
              <a:t>إلا أن المشرع الإسلامي قيدَ الملكية الفردية بقيود لغرض تامين العدالة الاجتماعية والتكافل الاجتماعي ومن هذه القيود ضريبة الزكاة وجعلت فرضاً على الأغنياء يقابله حق الفقراء . قال تعالى (( وفي أموالهم حق للسائل والمحروم )) الذاريات . الآية 19 </a:t>
            </a:r>
            <a:r>
              <a:rPr lang="ar-IQ" dirty="0" smtClean="0"/>
              <a:t>.</a:t>
            </a:r>
            <a:endParaRPr lang="en-US" dirty="0" smtClean="0"/>
          </a:p>
          <a:p>
            <a:pPr marL="0" indent="0">
              <a:buNone/>
            </a:pPr>
            <a:r>
              <a:rPr lang="ar-IQ" dirty="0" smtClean="0"/>
              <a:t>وانسجاما </a:t>
            </a:r>
            <a:r>
              <a:rPr lang="ar-IQ" dirty="0"/>
              <a:t>ً مع مبدأ ألا تكون الثروة الفردية فاحشة وان يسير الإنسان على وفق مهمته </a:t>
            </a:r>
            <a:r>
              <a:rPr lang="ar-IQ" dirty="0" err="1"/>
              <a:t>الاستخلافية</a:t>
            </a:r>
            <a:r>
              <a:rPr lang="ar-IQ" dirty="0"/>
              <a:t> نجد أن النبي عليه الصلاة والسلام قد جعل الموارد ذات النفع العام للمجتمع بأكمله بقوله (( المسلمون شركاء في ثلاث الماء والنار والكلأ )) فالملكية في الإسلام هي لتحقيق المصلحة العامة أصلاً .</a:t>
            </a:r>
            <a:endParaRPr lang="en-US" dirty="0"/>
          </a:p>
          <a:p>
            <a:endParaRPr lang="ar-IQ" dirty="0"/>
          </a:p>
        </p:txBody>
      </p:sp>
    </p:spTree>
    <p:extLst>
      <p:ext uri="{BB962C8B-B14F-4D97-AF65-F5344CB8AC3E}">
        <p14:creationId xmlns:p14="http://schemas.microsoft.com/office/powerpoint/2010/main" val="3935274304"/>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274638"/>
            <a:ext cx="7467600" cy="1143000"/>
          </a:xfrm>
        </p:spPr>
        <p:txBody>
          <a:bodyPr/>
          <a:lstStyle/>
          <a:p>
            <a:pPr algn="ctr"/>
            <a:r>
              <a:rPr lang="en-US" dirty="0"/>
              <a:t/>
            </a:r>
            <a:br>
              <a:rPr lang="en-US" dirty="0"/>
            </a:br>
            <a:endParaRPr lang="ar-IQ" dirty="0"/>
          </a:p>
        </p:txBody>
      </p:sp>
      <p:sp>
        <p:nvSpPr>
          <p:cNvPr id="3" name="عنصر نائب للمحتوى 2"/>
          <p:cNvSpPr>
            <a:spLocks noGrp="1"/>
          </p:cNvSpPr>
          <p:nvPr>
            <p:ph sz="quarter" idx="4294967295"/>
          </p:nvPr>
        </p:nvSpPr>
        <p:spPr>
          <a:xfrm>
            <a:off x="1043608" y="980728"/>
            <a:ext cx="7467600" cy="4873625"/>
          </a:xfrm>
        </p:spPr>
        <p:txBody>
          <a:bodyPr>
            <a:normAutofit fontScale="92500" lnSpcReduction="20000"/>
          </a:bodyPr>
          <a:lstStyle/>
          <a:p>
            <a:r>
              <a:rPr lang="ar-IQ" b="1" dirty="0" smtClean="0"/>
              <a:t>3- </a:t>
            </a:r>
            <a:r>
              <a:rPr lang="ar-IQ" b="1" dirty="0"/>
              <a:t>حق العقيدة والعبادة :</a:t>
            </a:r>
            <a:r>
              <a:rPr lang="ar-IQ" dirty="0"/>
              <a:t> </a:t>
            </a:r>
            <a:r>
              <a:rPr lang="ar-SA" dirty="0"/>
              <a:t>يراد بحق العبادة أن يتمكن الإنسان من إعلان شعائر ملته وإظهار طقوس عقدية ليلاً ونهاراً سراً وجهاراً وان يباشر أو لا يباشر أي نشاط عقائدي ولا يجوز للدولة المساس بالحرية المذكورة أو القضاء عليها أو تحريم الاجتماعات الدينية أو تعطيلها ولكن ليعلم الجميع إن هذه الاجتماعات الدينية تسوغ على وفق مقتضيات النظام العام والآداب فإذا كان الفرد يمارس عبادته فلا يجوز له أن يتعرض أثناء هذه الممارسة لأي دين أو نقد أو تجريح أو إثارة فتن طائفية وخلافات مذهبية .</a:t>
            </a:r>
            <a:endParaRPr lang="en-US" dirty="0"/>
          </a:p>
          <a:p>
            <a:r>
              <a:rPr lang="ar-IQ" dirty="0"/>
              <a:t>       ولم يكره الإسلام أحداً على اعتناق دين أو عبادة معينة فلكل إنسان حريته الدينية يعتقد ما يشاء ويتعبد كيفما يشاء إلا انه حرم على المسلم أن يتخلى عن إسلامه حفاظاً على تماسك المجتمع ووحدة الأمة لقد اقر الإسلام حرية وحق العقيدة بأوسع معانيها إذ سمح لأهل الكتاب ببناء الكنائس والمعابد وعاقب المعتدي ولكن اقر الإسلام الجزية عليهم ثمناً لحمايتهم ولإعفائهم من واجب الخدمة العسكرية قال تعالى مبيناً هذا الحق " لا إكراه في الدين قد تبين الرشد من الغي " وقال الرسول الكريم " لهم ما لنا وعليهم ما علينا ". يعني أهل الذمة . حتى أنهم كانوا متساوين في تقليد المناصب والوظائف كما اقر الإسلام أكل طعامهم والتزوج منهم وزيارتهم إذا مرضوا ... الخ .</a:t>
            </a:r>
            <a:endParaRPr lang="en-US" dirty="0"/>
          </a:p>
        </p:txBody>
      </p:sp>
    </p:spTree>
    <p:extLst>
      <p:ext uri="{BB962C8B-B14F-4D97-AF65-F5344CB8AC3E}">
        <p14:creationId xmlns:p14="http://schemas.microsoft.com/office/powerpoint/2010/main" val="1951788380"/>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0"/>
            <a:ext cx="7467600" cy="1143000"/>
          </a:xfrm>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a:xfrm>
            <a:off x="611560" y="1412776"/>
            <a:ext cx="7467600" cy="4873752"/>
          </a:xfrm>
        </p:spPr>
        <p:txBody>
          <a:bodyPr>
            <a:normAutofit lnSpcReduction="10000"/>
          </a:bodyPr>
          <a:lstStyle/>
          <a:p>
            <a:r>
              <a:rPr lang="ar-IQ" b="1" dirty="0" smtClean="0"/>
              <a:t>4- </a:t>
            </a:r>
            <a:r>
              <a:rPr lang="ar-IQ" b="1" dirty="0"/>
              <a:t>حق التعبير عن الرأي والمشاورة والمشاركة </a:t>
            </a:r>
            <a:r>
              <a:rPr lang="ar-IQ" dirty="0"/>
              <a:t>: ويقصد بحق الرأي والتعبير قدره الفرد على التعبير عن آرائه وأفكاره بحرية تامة  بغض النظر عن الوسيلة التي يستخدمها سواء كان ذلك بالاتصال المباشر بالناس أو الكتابة أو بالإذاعة أو الصحف أو بواسطة الرسائل ... وغيرها . وتخضع السلطات التي تحد من هذه الحقوق للرقابة القضائية التي تعد الضمانة الرئيسة والأكيدة لاحترام هذه الحقوق من قبل السلطات العامة وكفالة ممارستها . وقد أكدت العديد من الدساتير على هذا الحق على الرغم من تفاوت الأنظمة في العالم واعترفت الدساتير العربية بشكل عام به وبصفة عامة بحق الرأي والتعبير. وقد أعطى الإسلام حرية الرأي للناس في القضايا العامة والمشاركة فيها مثل البيعة والانتساب وتولي المسؤوليات وان حق الرأي يجب أن يكون مفيداً بما يخدم المصلحة العامة فلا يجوز استخدام هذا الحق بالإساءة إلى حقوق الآخرين واستخدامه في بث الأفكار الهدامة والآراء الملحدة الضالة بما يشيع الفوضى والإساءة إلى الآخرين وفضحهم بفاحش القول من الكلام .</a:t>
            </a:r>
            <a:endParaRPr lang="en-US" dirty="0"/>
          </a:p>
          <a:p>
            <a:pPr marL="0" indent="0">
              <a:buNone/>
            </a:pPr>
            <a:endParaRPr lang="en-US" dirty="0"/>
          </a:p>
          <a:p>
            <a:pPr marL="0" indent="0">
              <a:buNone/>
            </a:pPr>
            <a:endParaRPr lang="ar-IQ" dirty="0"/>
          </a:p>
        </p:txBody>
      </p:sp>
    </p:spTree>
    <p:extLst>
      <p:ext uri="{BB962C8B-B14F-4D97-AF65-F5344CB8AC3E}">
        <p14:creationId xmlns:p14="http://schemas.microsoft.com/office/powerpoint/2010/main" val="3300757721"/>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274638"/>
            <a:ext cx="7467600" cy="1143000"/>
          </a:xfrm>
        </p:spPr>
        <p:txBody>
          <a:bodyPr/>
          <a:lstStyle/>
          <a:p>
            <a:pPr algn="ctr"/>
            <a:r>
              <a:rPr lang="en-US" dirty="0"/>
              <a:t/>
            </a:r>
            <a:br>
              <a:rPr lang="en-US" dirty="0"/>
            </a:br>
            <a:endParaRPr lang="ar-IQ" dirty="0"/>
          </a:p>
        </p:txBody>
      </p:sp>
      <p:sp>
        <p:nvSpPr>
          <p:cNvPr id="3" name="عنصر نائب للمحتوى 2"/>
          <p:cNvSpPr>
            <a:spLocks noGrp="1"/>
          </p:cNvSpPr>
          <p:nvPr>
            <p:ph sz="quarter" idx="4294967295"/>
          </p:nvPr>
        </p:nvSpPr>
        <p:spPr>
          <a:xfrm>
            <a:off x="179512" y="476672"/>
            <a:ext cx="8424936" cy="5881737"/>
          </a:xfrm>
        </p:spPr>
        <p:txBody>
          <a:bodyPr>
            <a:normAutofit/>
          </a:bodyPr>
          <a:lstStyle/>
          <a:p>
            <a:pPr marL="0" indent="0">
              <a:buNone/>
            </a:pPr>
            <a:r>
              <a:rPr lang="ar-IQ" b="1" dirty="0"/>
              <a:t>5- حق تكوين الجمعيات والاشتراك فيها :</a:t>
            </a:r>
            <a:r>
              <a:rPr lang="ar-IQ" dirty="0"/>
              <a:t>  ويراد بها تشكيل جماعات منظمة يستمر وجودها لفترة طويلة بقصد ممارسة نشاط محدد ومعلوم سلفا وتبقى أبوابها مفتوحة أمام الجميع وتحقق أغراض معينة منصوص عليها ومشروعة ولا تمثل الربح المادي ويشترط التأسيس لهذه الجمعيات إبلاغ الحكومة للحصول على ترخيص منها ولهذه الجمعيات فوائد اجتماعية كبيرة خصوصا إذا ما تعلق نشاطها بمسائل العلم والإحسان ونشر الخير بين الناس . إن الحق المذكور أعلاه يقتضي عدم جواز أكراه الناس على الانضمام إلى أي جمعية وهذا ما نصت عليه العديد من الدساتير  كما إن بعض الدساتير يتيح إنشاء الأحزاب السياسية وهي نوع من أنواع الجمعيات موضعها العمل السياسي وتعد ضرورية لممارسة الحكم النيابي الديمقراطي لأنها تحدد البرامج السياسية وتوضحها للناخبين وتعمل على هديها وتحاسب سياسيا على أساسها وقد نص القانون العراقي ( الدستور ) على هذا الحق في نص المادة (39) القائل (( حرية تأسيس الجمعيات والأحزاب السياسية والانضمام إليها مكفولة وينظم بقانون ولا يجوز إجبار احد على الانضمام إلى أي حزب أو جمعية أو جهة سياسية أو الاستمرار في عضويتها )) .</a:t>
            </a:r>
            <a:endParaRPr lang="en-US" dirty="0"/>
          </a:p>
          <a:p>
            <a:pPr marL="0" indent="0">
              <a:buNone/>
            </a:pPr>
            <a:endParaRPr lang="en-US" dirty="0"/>
          </a:p>
        </p:txBody>
      </p:sp>
    </p:spTree>
    <p:extLst>
      <p:ext uri="{BB962C8B-B14F-4D97-AF65-F5344CB8AC3E}">
        <p14:creationId xmlns:p14="http://schemas.microsoft.com/office/powerpoint/2010/main" val="909171857"/>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a:xfrm>
            <a:off x="457200" y="764704"/>
            <a:ext cx="8147248" cy="5709248"/>
          </a:xfrm>
        </p:spPr>
        <p:txBody>
          <a:bodyPr>
            <a:normAutofit lnSpcReduction="10000"/>
          </a:bodyPr>
          <a:lstStyle/>
          <a:p>
            <a:r>
              <a:rPr lang="ar-IQ" b="1" dirty="0" smtClean="0"/>
              <a:t>-6- </a:t>
            </a:r>
            <a:r>
              <a:rPr lang="ar-IQ" b="1" dirty="0"/>
              <a:t>حق التعليم : </a:t>
            </a:r>
            <a:r>
              <a:rPr lang="ar-SA" dirty="0"/>
              <a:t>يعد حق التعليم من الحقوق الأساسية للإنسان  وهي ركنا أساسياً من الأركان التي يقوم عليها دور رئيس في تنشئة الأجيال كما أنها تعني حق الأفراد في تعليم غيرهم ما يعرفونه أو يعتقدون أنهم يعرفونه وهذا الحق في تعليم الغير هو مظهر من مظاهر حرية الأفراد في نقل </a:t>
            </a:r>
            <a:r>
              <a:rPr lang="ar-SA" dirty="0" err="1"/>
              <a:t>أرائهم</a:t>
            </a:r>
            <a:r>
              <a:rPr lang="ar-SA" dirty="0"/>
              <a:t> للغير والتعبير عنها لذا فان عملية التعليم وما تعنيه من تلقي تشكيل ذهنية الفرد يعد من الأمور ذات الطبيعية المعقدة والمركبة والتي يمكن أن يكون لها دور حاسم وأساسي في تربية وتعليم الأجيال والنشأ الجديد وقد سادت الدول سياسات متعددة في هذا الخصوص وأولت الدول بدورها اهتمامات متزايدة ومتواصلة لرعاية مجتمعاتها عن طريق إيلاء الاهتمام بالتعليم بطرائق مختلفة بحسب ما ينتظر من التعليم من تأهيل الأجيال في شتى المجالات . ولقد عبر الإسلام عن هذا الحق في آيات عدة وكثيرة منها قولة  تعالى " يرفع الله الذين امنوا منكم والذين أوتوا العلم درجات " كما أن السنة النبوية المطهرة أكدت على التعليم إذ قال عليه الصلاة والسلام " من سلك طريقاً يلتمس به علما ً سهل الله له به طريقاً إلى الجنة " . فالعلم والتعلم في نظر الإسلام من الحقوق والأهداف الأساسية التي سعى إليها ، وهنالك من الآيات الكثير التي تؤكد على ذلك منها قوله تعالى (( هل يستوي الذين يعلمون والذين لا يعلمون )) الزمر . الآية 9 والكثير من أحاديث النبي عليه الصلاة والسلام منها قوله (( العلماء مصابيح الأرض وخلفاء الأنبياء وورثتي وورثة الأنبياء )) </a:t>
            </a:r>
            <a:r>
              <a:rPr lang="ar-SA" dirty="0" smtClean="0"/>
              <a:t>.</a:t>
            </a:r>
            <a:endParaRPr lang="en-US" dirty="0"/>
          </a:p>
        </p:txBody>
      </p:sp>
    </p:spTree>
    <p:extLst>
      <p:ext uri="{BB962C8B-B14F-4D97-AF65-F5344CB8AC3E}">
        <p14:creationId xmlns:p14="http://schemas.microsoft.com/office/powerpoint/2010/main" val="422076110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188640"/>
            <a:ext cx="7467600" cy="1143000"/>
          </a:xfrm>
        </p:spPr>
        <p:txBody>
          <a:bodyPr/>
          <a:lstStyle/>
          <a:p>
            <a:pPr algn="ctr"/>
            <a:r>
              <a:rPr lang="ar-IQ" b="1" dirty="0"/>
              <a:t>الاسبوع الاول / المحاضرة الاولى  </a:t>
            </a:r>
            <a:r>
              <a:rPr lang="en-US" dirty="0"/>
              <a:t/>
            </a:r>
            <a:br>
              <a:rPr lang="en-US" dirty="0"/>
            </a:br>
            <a:r>
              <a:rPr lang="ar-IQ" b="1" dirty="0"/>
              <a:t>المقدمة : </a:t>
            </a:r>
            <a:endParaRPr lang="en-US" dirty="0"/>
          </a:p>
        </p:txBody>
      </p:sp>
      <p:sp>
        <p:nvSpPr>
          <p:cNvPr id="3" name="عنصر نائب للمحتوى 2"/>
          <p:cNvSpPr>
            <a:spLocks noGrp="1"/>
          </p:cNvSpPr>
          <p:nvPr>
            <p:ph sz="quarter" idx="1"/>
          </p:nvPr>
        </p:nvSpPr>
        <p:spPr/>
        <p:txBody>
          <a:bodyPr>
            <a:normAutofit fontScale="77500" lnSpcReduction="20000"/>
          </a:bodyPr>
          <a:lstStyle/>
          <a:p>
            <a:r>
              <a:rPr lang="ar-IQ" sz="2600" dirty="0"/>
              <a:t> إن حقوق الإنسان والديمقراطية والحريات العامة من المفاهيم الأساسية التي انتشرت بين الشعوب وازداد الحديث عن هذه المصطلحات إذ تمثل حقوق الإنسان مجموعة من المعايير الأساسية التي لا يمكن للناس أن يعيشوا بكرامة دونها، ومن خلالها يمكن تطوير صفاتنا البشرية وذكائنا ومواهبنا ووعينا وحاجاتنا الروحية واستخدامها من أجل حياة تضمن الاحترام والحماية والكرامة المتأصلة والقيمة الذاتية للإنسان. وقد أصبح موضوعها اليوم يحتل أهمية بالغة في الجهود الدولية حتى أنه أخذ يشكل عامل ضغط على الدول التي تنتهك الحقوق من أجل تغيير سياساتها، وان العمل على دراسة وتشخيص واقع الانسان من المؤشرات المهمة التي تحفظ كرامة الإنسان، وهنالك جدل كثير في فهمها وتفسيرها من حيث مضمونها وطبيعتها لذلك جاءت الضرورة والأهمية للكتابة في تلك المواضيع .</a:t>
            </a:r>
            <a:endParaRPr lang="en-US" sz="2600" dirty="0"/>
          </a:p>
          <a:p>
            <a:r>
              <a:rPr lang="ar-IQ" sz="2600" dirty="0"/>
              <a:t>       وفي الآونة الأخيرة أصبحت هذه المفردات مادة أساس تدرس في جميع الجامعات ونهدف هنا إلى وضع تعريف شامل ومركز بحقوق الإنسان ابتداءً من جذور نشأتها والتطورات التي شهدتها هذه الحقوق عبر العصور والمجتمعات البشرية فضلاً عن </a:t>
            </a:r>
            <a:r>
              <a:rPr lang="ar-IQ" sz="2600" dirty="0" err="1"/>
              <a:t>أسهام</a:t>
            </a:r>
            <a:r>
              <a:rPr lang="ar-IQ" sz="2600" dirty="0"/>
              <a:t> الشريعة الإسلامية والأديان والحضارات في رفدها بالقيم والمثل في تاريخنا المعاصر . كما نتناول الاعتراف الدولي بحقوق الإنسان من قبل المنظمات الدولية وفي مقدمتها الأمم المتحدة ، ثم ظهور المنظمات غير الحكومية المعنية بحقوق الإنسان والقانون الدولي الإنساني وأهداف تلك المنظمات ووسائل عملها ودورها في تطور واحترام وحماية حقوق الإنسان .</a:t>
            </a:r>
            <a:endParaRPr lang="en-US" sz="2600" dirty="0"/>
          </a:p>
          <a:p>
            <a:r>
              <a:rPr lang="ar-IQ" dirty="0"/>
              <a:t> </a:t>
            </a:r>
          </a:p>
        </p:txBody>
      </p:sp>
    </p:spTree>
    <p:extLst>
      <p:ext uri="{BB962C8B-B14F-4D97-AF65-F5344CB8AC3E}">
        <p14:creationId xmlns:p14="http://schemas.microsoft.com/office/powerpoint/2010/main" val="3384426090"/>
      </p:ext>
    </p:extLst>
  </p:cSld>
  <p:clrMapOvr>
    <a:masterClrMapping/>
  </p:clrMapOvr>
  <p:transition spd="slow">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a:xfrm>
            <a:off x="251520" y="404664"/>
            <a:ext cx="8187680" cy="5853264"/>
          </a:xfrm>
        </p:spPr>
        <p:txBody>
          <a:bodyPr>
            <a:normAutofit lnSpcReduction="10000"/>
          </a:bodyPr>
          <a:lstStyle/>
          <a:p>
            <a:r>
              <a:rPr lang="ar-IQ" b="1" dirty="0" smtClean="0"/>
              <a:t>-7- </a:t>
            </a:r>
            <a:r>
              <a:rPr lang="ar-IQ" b="1" dirty="0"/>
              <a:t>حق الأمن والأمان :</a:t>
            </a:r>
            <a:r>
              <a:rPr lang="ar-IQ" dirty="0"/>
              <a:t> </a:t>
            </a:r>
            <a:r>
              <a:rPr lang="ar-SA" dirty="0"/>
              <a:t>ليس هناك ما هو أهم من الشعور بالأمن أو الأمان من قبل الفرد فقد عد هذا الشعور جزءا من متطلبات الشعور بالسعادة الفردية إذ بدونه لا يمكن للفرد إن يتصرف بشكل اعتيادي في أدائه لواجباته أو حياته اليومية . ولا تستقيم حياة الفرد بدون الأمان، فالحرية الفردية هي قدرة الفرد في القيام بعمل يرغب به دون أن يؤدي عمله إلى المساس بحرية الآخرين أو الاعتداء على حقوقهم فالحرية من حق كل فرد ولكن عليه أن يعلم بان هناك حقوقاً للآخرين وطالما إن الفرد لا يعيش بمفرده أي انه يعيش مع الآخرين وجب عليه أن يأخذ بنظر الاعتبار بان للمجتمع السلطة والوسيلة التي يمكن أن يلجا إليها المجتمع لردع أو لمنع الفرد من الإتيان بعمل لا يتفق أو لا ينسجم مع حقوق وسلطة الآخرين . وما ذاك إلا حماية للمجتمع جراء العمل المتخذ من قبل الفرد بحرية غير مقيدة في التصرف . وقد ورد عن النبي صلى الله عليه وسلم " ظهر المسلم حمى إلا في حد أو حق " .</a:t>
            </a:r>
            <a:r>
              <a:rPr lang="ar-IQ" dirty="0"/>
              <a:t> ولقد أكدت الشريعة الإسلامية حق الأمن للإنسان فأكدت حريته الشخصية التي يراد بها في الذهاب والإياب والتنقل بحرية داخل البلاد والخروج منها إذا ما أراد وكذلك حقه في عدم القبض عليه أو حبسه أو معاقبته إلا بمقتضى القانون وفي الحدود التي يقررها فقد اوجب الإسلام على الدولة حماية الفرد – أياً كان – من أي اعتداء وحماية كرامته وشرفه وبيته وأمنه . </a:t>
            </a:r>
            <a:endParaRPr lang="en-US" dirty="0"/>
          </a:p>
        </p:txBody>
      </p:sp>
    </p:spTree>
    <p:extLst>
      <p:ext uri="{BB962C8B-B14F-4D97-AF65-F5344CB8AC3E}">
        <p14:creationId xmlns:p14="http://schemas.microsoft.com/office/powerpoint/2010/main" val="1216966000"/>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274638"/>
            <a:ext cx="7467600" cy="1143000"/>
          </a:xfrm>
        </p:spPr>
        <p:txBody>
          <a:bodyPr/>
          <a:lstStyle/>
          <a:p>
            <a:pPr algn="ctr"/>
            <a:r>
              <a:rPr lang="en-US" dirty="0"/>
              <a:t/>
            </a:r>
            <a:br>
              <a:rPr lang="en-US" dirty="0"/>
            </a:br>
            <a:endParaRPr lang="ar-IQ" dirty="0"/>
          </a:p>
        </p:txBody>
      </p:sp>
      <p:sp>
        <p:nvSpPr>
          <p:cNvPr id="3" name="عنصر نائب للمحتوى 2"/>
          <p:cNvSpPr>
            <a:spLocks noGrp="1"/>
          </p:cNvSpPr>
          <p:nvPr>
            <p:ph sz="quarter" idx="4294967295"/>
          </p:nvPr>
        </p:nvSpPr>
        <p:spPr>
          <a:xfrm>
            <a:off x="539552" y="836712"/>
            <a:ext cx="8388424" cy="5305673"/>
          </a:xfrm>
        </p:spPr>
        <p:txBody>
          <a:bodyPr>
            <a:normAutofit/>
          </a:bodyPr>
          <a:lstStyle/>
          <a:p>
            <a:r>
              <a:rPr lang="ar-IQ" dirty="0"/>
              <a:t> </a:t>
            </a:r>
          </a:p>
        </p:txBody>
      </p:sp>
      <p:sp>
        <p:nvSpPr>
          <p:cNvPr id="4" name="مستطيل 3"/>
          <p:cNvSpPr/>
          <p:nvPr/>
        </p:nvSpPr>
        <p:spPr>
          <a:xfrm>
            <a:off x="2286000" y="1075958"/>
            <a:ext cx="6246440" cy="5078313"/>
          </a:xfrm>
          <a:prstGeom prst="rect">
            <a:avLst/>
          </a:prstGeom>
        </p:spPr>
        <p:txBody>
          <a:bodyPr wrap="square">
            <a:spAutoFit/>
          </a:bodyPr>
          <a:lstStyle/>
          <a:p>
            <a:r>
              <a:rPr lang="ar-SA" b="1" dirty="0" smtClean="0"/>
              <a:t>-8- </a:t>
            </a:r>
            <a:r>
              <a:rPr lang="ar-IQ" b="1" dirty="0"/>
              <a:t>حق العمل : </a:t>
            </a:r>
            <a:r>
              <a:rPr lang="ar-IQ" dirty="0"/>
              <a:t>ويعرف حق العمل نظرياً بأنه </a:t>
            </a:r>
            <a:r>
              <a:rPr lang="ar-IQ" b="1" dirty="0"/>
              <a:t>(( حق الإنسان في العيش من خلال عمله</a:t>
            </a:r>
            <a:r>
              <a:rPr lang="ar-IQ" dirty="0"/>
              <a:t> </a:t>
            </a:r>
            <a:r>
              <a:rPr lang="ar-IQ" b="1" dirty="0"/>
              <a:t>للحصول على المواد الضرورية )) </a:t>
            </a:r>
            <a:r>
              <a:rPr lang="ar-IQ" dirty="0"/>
              <a:t>وقررت الإعلانات الدولية والمواثيق والدساتير هذا الحق باعتباره مرتبط مباشرة بالإنسان فلكل فرد الحق في اختيار عمله بحرية وفق شروط عادلة ومرضية ولكل فرد حق الحماية من البطالة أو حق الأجر ألمتساوِ مع غيره في عمل متطابق لكفاءته . ويكفل للإنسان ولأسرته عيشا يليق بكرامته وتضاف إليه وسائل أخرى لحمايته الاجتماعية عند الزوم ، مثل تحديد ساعات عمل معقولة وإعطاء الرخصة في وقت الفراغ مع إعطاء إجازات أو عطلات دورية وبأجر ...الخ  وبذلك فالملاحظ إن حق العمل ورد في إطار المساعدة التي ضمنها الدستور وهي محددة للفقراء وغير المتمكنين في العمل . أما الإسلام فقد حبب العمل وأوجبه لأنه السبيل الوحيد للكسب والعيش الكريم للإنسان وبارك العاملين وأثنى عليهم بينما ذم الكسالى الذين لا يعملون ، قال تعالى (( هو الذي جعل لكم الأرض ذلولاً فامشوا في مناكبها وكلوا من رزقه واليه النشور )) الملك . الآية 15 . وقال عليه الصلاة والسلام " ما أكل احد طعاما قط خير من أن يأكل الإنسان من عمل يده وان نبي الله داود كان يأكل من عمل يده " .</a:t>
            </a:r>
            <a:endParaRPr lang="en-US" dirty="0"/>
          </a:p>
          <a:p>
            <a:r>
              <a:rPr lang="ar-IQ" dirty="0"/>
              <a:t>       فأعطى الإسلام الإنسان الحق في ممارسة العمل الذي يناسبه </a:t>
            </a:r>
            <a:r>
              <a:rPr lang="ar-IQ" dirty="0" err="1"/>
              <a:t>ويلاءمه</a:t>
            </a:r>
            <a:r>
              <a:rPr lang="ar-IQ" dirty="0"/>
              <a:t> وبما يكفل له العيش الكريم وكذلك يلزم الإسلام بتوفير العمل المناسب للإنسان وكذلك يلزم برعاية العمال وان يعطوا </a:t>
            </a:r>
            <a:r>
              <a:rPr lang="ar-IQ" dirty="0" smtClean="0"/>
              <a:t>  </a:t>
            </a:r>
            <a:r>
              <a:rPr lang="ar-IQ" dirty="0"/>
              <a:t>أجورهم كاملةً غير منقوصة إذ قال عليه الصلاة والسلام " أعطوا الأجير أجره قبل أن يجف عرقه " </a:t>
            </a:r>
            <a:r>
              <a:rPr lang="ar-IQ" dirty="0" smtClean="0"/>
              <a:t>                                                                                         </a:t>
            </a:r>
            <a:endParaRPr lang="ar-IQ" dirty="0"/>
          </a:p>
        </p:txBody>
      </p:sp>
    </p:spTree>
    <p:extLst>
      <p:ext uri="{BB962C8B-B14F-4D97-AF65-F5344CB8AC3E}">
        <p14:creationId xmlns:p14="http://schemas.microsoft.com/office/powerpoint/2010/main" val="2668444676"/>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b="1" dirty="0" smtClean="0"/>
              <a:t>-9- </a:t>
            </a:r>
            <a:r>
              <a:rPr lang="ar-IQ" b="1" dirty="0"/>
              <a:t>حق السلامة البدنية وسمعة وشرف الإنسان :</a:t>
            </a:r>
            <a:r>
              <a:rPr lang="ar-IQ" dirty="0"/>
              <a:t> </a:t>
            </a:r>
            <a:r>
              <a:rPr lang="ar-SA" dirty="0"/>
              <a:t>ازدادت في السنوات الأخيرة أعمال التعذيب والتعديات والعقوبات والمعاملات القاسية والغير إنسانية التي تمارس على الإنسان وتحط من كرامته كما ازدادت التجارب الطبية والعلمية في وقتنا الحاضر على الفرد من دون رضاه وهذا ما دفع العالم وبشكل بارز وصريح للدفاع والمحافظة على السلامة الجسدية والأمن الشخصي للفرد . ويعد هذا الحق في الحياة من أهم حريات الأفراد وفي طليعتها والتي نصت عليها مختلف الشرائع الإلهية والمواثيق والإعلانات والاتفاقات والدساتير الوطنية والدولية وقد ركزت اهتمامها على حق حياة الإنسان وأوكلت مهمة حمايته إلى القانون والسلطان التطبيقية . وكمثال على ما تطرقنا في أعلاه فقد جاء في المادة السادسة من الاتفاقية الدولية الخامسة الخاصة بحقوق المدنية والسياسة لعام 1966 من الفقرة الأولى (( إن لكل إنسان الحق الطبيعي في الحياة ويحمي القانون هذا الحق ولا يجوز حرمان أي فرد من حياته بشكل تعسفي )) .</a:t>
            </a:r>
            <a:endParaRPr lang="en-US" dirty="0"/>
          </a:p>
          <a:p>
            <a:r>
              <a:rPr lang="ar-SA" dirty="0"/>
              <a:t>        إن السمعة والشرف والعرض للفرد لا يجوز انتهاكها وقد ذكر الله تعالى ذلك في القران الكريم بقوله (( يا أيها الذين امنوا لا يسخر قوم من قوم عسى أن يكونوا خيراً منهم ولا نساء من نساء عسى أن يكن خيراً منهن ولا تلمزوا أنفسكم ولا  تنابزوا  بالألقاب  بئس  الاسم الفسوق بعد الإيمان ومن لم يتب فأولئك هم الظالمون )) الحجرات . الآية 11 . كما ذكر الرسول الكريم عليه الصلاة والسلام بقوله " إن دماءكم وأموالكم وأعراضكم بينكم حرام كحرمة يومكم هذا في شهركم هذا في بلدكم هذا " </a:t>
            </a:r>
            <a:endParaRPr lang="en-US" dirty="0"/>
          </a:p>
          <a:p>
            <a:r>
              <a:rPr lang="ar-SA" dirty="0"/>
              <a:t>وقد اقر الإعلان العالمي لحقوق الإنسان الصادر عن الجمعية العامة للأمم المتحدة في 1948 هذه المبادئ من المادة الأولى منه والتي جاء في نصها (( يولد جميع الناس أحرارا متساوين في الكرامة والحقوق )) وفي المادة الثالثة (( لكل فرد الحق في الحياة والحرية والسلامة الشخصية البدنية )) .</a:t>
            </a:r>
            <a:endParaRPr lang="en-US" dirty="0"/>
          </a:p>
        </p:txBody>
      </p:sp>
    </p:spTree>
    <p:extLst>
      <p:ext uri="{BB962C8B-B14F-4D97-AF65-F5344CB8AC3E}">
        <p14:creationId xmlns:p14="http://schemas.microsoft.com/office/powerpoint/2010/main" val="3787174177"/>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20000"/>
          </a:bodyPr>
          <a:lstStyle/>
          <a:p>
            <a:r>
              <a:rPr lang="ar-SA" b="1" dirty="0"/>
              <a:t>10 – حق اللجوء :</a:t>
            </a:r>
            <a:r>
              <a:rPr lang="ar-SA" dirty="0"/>
              <a:t> إذ من حق كل إنسان مضطهد أن يلجا إلى مأمن وهو حق يكفله الدين الإسلامي ومهما تكن جنسيته او عقيدته او لونه ، وعلى كل مسلم توفير الأمن للاجئ متى لجا إليه قال تعالى (( إن احدٌ من المشركين استجارك فأجره حتى يسمع كلام الله ثم ابلغه مأمنه ذلك بأنهم قومٌ لا يعلمون )) التوبة . الآية 6 .</a:t>
            </a:r>
            <a:endParaRPr lang="en-US" dirty="0"/>
          </a:p>
          <a:p>
            <a:r>
              <a:rPr lang="ar-SA" b="1" dirty="0"/>
              <a:t>11- حق المساواة : </a:t>
            </a:r>
            <a:r>
              <a:rPr lang="ar-SA" dirty="0"/>
              <a:t> إن الناس متساوون جميعهم إزاء الشريعة الإسلامية ولا تمايز بين الأفراد إلا بالتقوى فهم متساوون في القيمة الإنسانية ولكل فرد حق في الانتفاع بالموارد المادية للجميع وقد ذكر الله تعالى ذلك بقوله </a:t>
            </a:r>
            <a:r>
              <a:rPr lang="ar-IQ" dirty="0"/>
              <a:t>(( يا أيها الناس إنا خلقناكم من ذكر وأنثى وجعلناكم شعوباً وقبائل لتعارفوا إن أكرمكم عند الله اتقاكم إن الله عليم خبير )) الحجرات . الآية 13 . كما أكدت منظمة الأمم المتحدة هذا الحق في الإعلان العالمي لحقوق الإنسان بالفقرة الأولى والتي نصت على " يولد جميع الناس أحرارا متساوين في الكرامة والحقوق وقد وهبوا عقلا  وضميرا وعليهم أن يعامل احدهم الأخر بروح الإخاء ".</a:t>
            </a:r>
            <a:endParaRPr lang="en-US" dirty="0"/>
          </a:p>
          <a:p>
            <a:r>
              <a:rPr lang="ar-IQ" b="1" dirty="0"/>
              <a:t>12- حق العدالة :</a:t>
            </a:r>
            <a:r>
              <a:rPr lang="ar-IQ" dirty="0"/>
              <a:t> إذ من حق كل إنسان أن يلجا إلى الشريعة الإسلامية لاسترداد حقه المسلوب وهذا ما ذكره الله تعالى في كتابه العزيز بقوله (( يا أيها الذين امنوا أطيعوا الله وأطيعوا الرسول وأولي الأمر منكم فان تنازعتم في </a:t>
            </a:r>
            <a:r>
              <a:rPr lang="ar-IQ" dirty="0" err="1"/>
              <a:t>شئٍ</a:t>
            </a:r>
            <a:r>
              <a:rPr lang="ar-IQ" dirty="0"/>
              <a:t> فردوه إلى الله والرسول إن كنتم تؤمنون بالله واليوم الآخر ذلك خيرٌ وأحسن تأويلاً )) النساء . الآية 59 . فمن حق الفرد أن يدافع عن نفسه من ظلم ومن حق الفرد أن يدافع عن حق أي فرد أخر أو جم</a:t>
            </a:r>
            <a:endParaRPr lang="en-US" dirty="0"/>
          </a:p>
          <a:p>
            <a:endParaRPr lang="en-US" dirty="0"/>
          </a:p>
          <a:p>
            <a:r>
              <a:rPr lang="ar-IQ" dirty="0"/>
              <a:t> </a:t>
            </a:r>
          </a:p>
        </p:txBody>
      </p:sp>
    </p:spTree>
    <p:extLst>
      <p:ext uri="{BB962C8B-B14F-4D97-AF65-F5344CB8AC3E}">
        <p14:creationId xmlns:p14="http://schemas.microsoft.com/office/powerpoint/2010/main" val="3890686980"/>
      </p:ext>
    </p:extLst>
  </p:cSld>
  <p:clrMapOvr>
    <a:masterClrMapping/>
  </p:clrMapOvr>
  <p:transition spd="slow">
    <p:pull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b="1" dirty="0"/>
              <a:t>المرحلة الثالثة : حقوق الإنسان في العصر الحديث</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 كان ( مارتن لوثر ) زعيم لحركة الإصلاح في ألمانيا وهو مؤسس المذهب البروتستانتي وناكرٌ على الكنيسة ورجال الدين أن يكونوا وسطاء بين الإنسان وربه بل يتوقف ذلك على إيمان الإنسان نفسه ، وقد تبعه عدد من المفكرين والإصلاحيين في الغرب . إذ شهدت أوربا وخلال القرنين الخامس عشر والسادس عشر وبداية القرن السابع عشر ظهور الثورة الصناعية وما رافقها من استكشاف جغرافي واتساع التجارة ونمو المدن وقد أدى ذلك كله إلى بداية اضمحلال النظام الإقطاعي وبدأ نمو الطبقة الوسطى ليكون لها دور في حياة المجتمعات الأوربية ، وهذه الطبقة هي التي تبنت حقوق الإنسان وحرياته ، ورفت شعار أصبح رائجاً فيما بعد " إن قيمة الإنسان تكمن في ذاته " .</a:t>
            </a:r>
            <a:endParaRPr lang="en-US" dirty="0"/>
          </a:p>
          <a:p>
            <a:pPr marL="0" indent="0">
              <a:buNone/>
            </a:pPr>
            <a:r>
              <a:rPr lang="ar-IQ" dirty="0"/>
              <a:t>       شهدت حقوق الإنسان في العصر الحديث نهضة كبيرة بفضل عوامل كثيرة منها سياسية واقتصادية واجتماعية وعلمية ، فظهرت كثير من الأفكار الجديدة في المجتمعات ، ومن ثم شهد التاريخ الكثير من الثورات التحررية وظهر علماء من الفلاسفة في أوربا استحدثوا أفكاراً جديدة في التنمية والحقوق والحريات مثل ( جون لوك ) الانكليزي وكتابه الشهير " الحكم المدني " الذي دافع به عن القانون . وفي فرنسا اشتهر العالم ( </a:t>
            </a:r>
            <a:r>
              <a:rPr lang="ar-IQ" dirty="0" err="1"/>
              <a:t>مونتيسكيو</a:t>
            </a:r>
            <a:r>
              <a:rPr lang="ar-IQ" dirty="0"/>
              <a:t> ) عالم اجتماع والذي كتب " روح القوانين " وانتقد به بشدة الحكم المطلق .</a:t>
            </a:r>
            <a:endParaRPr lang="en-US" dirty="0"/>
          </a:p>
          <a:p>
            <a:pPr marL="0" indent="0">
              <a:buNone/>
            </a:pPr>
            <a:r>
              <a:rPr lang="ar-IQ" dirty="0" smtClean="0"/>
              <a:t>    </a:t>
            </a:r>
            <a:r>
              <a:rPr lang="ar-IQ" dirty="0"/>
              <a:t>في الوقت الذي دخل فيه العالم الربع الأخير من القرن الثامن عشر الميلادي شهد الغرب حدثين مهمين كان لهما الأثر الكبير في تحويل مجرى التاريخ في مجال حقوق الإنسان . </a:t>
            </a:r>
            <a:r>
              <a:rPr lang="ar-IQ" b="1" i="1" u="sng" dirty="0"/>
              <a:t>الأول </a:t>
            </a:r>
            <a:r>
              <a:rPr lang="ar-IQ" dirty="0"/>
              <a:t>قيام ثورة الشعوب الأمريكية ضد المستعمر البريطاني وإعلان الاستقلال عام 1776 . أما الحدث </a:t>
            </a:r>
            <a:r>
              <a:rPr lang="ar-IQ" b="1" i="1" u="sng" dirty="0"/>
              <a:t>الثاني</a:t>
            </a:r>
            <a:r>
              <a:rPr lang="ar-IQ" dirty="0"/>
              <a:t> فهو قيام الثورة الفرنسية ضد الحكم الإمبراطوري ، وإعلان حقوق الإنسان والمواطن عام 1789 وكانت ثورة ضد </a:t>
            </a:r>
            <a:endParaRPr lang="en-US" dirty="0"/>
          </a:p>
          <a:p>
            <a:pPr marL="0" indent="0">
              <a:buNone/>
            </a:pPr>
            <a:r>
              <a:rPr lang="en-US" b="1" dirty="0"/>
              <a:t> </a:t>
            </a:r>
            <a:endParaRPr lang="en-US" dirty="0"/>
          </a:p>
          <a:p>
            <a:pPr marL="0" indent="0">
              <a:buNone/>
            </a:pPr>
            <a:r>
              <a:rPr lang="en-US" dirty="0"/>
              <a:t> </a:t>
            </a:r>
          </a:p>
          <a:p>
            <a:endParaRPr lang="ar-IQ" dirty="0"/>
          </a:p>
        </p:txBody>
      </p:sp>
    </p:spTree>
    <p:extLst>
      <p:ext uri="{BB962C8B-B14F-4D97-AF65-F5344CB8AC3E}">
        <p14:creationId xmlns:p14="http://schemas.microsoft.com/office/powerpoint/2010/main" val="664489286"/>
      </p:ext>
    </p:extLst>
  </p:cSld>
  <p:clrMapOvr>
    <a:masterClrMapping/>
  </p:clrMapOvr>
  <p:transition spd="slow">
    <p:pull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sp>
        <p:nvSpPr>
          <p:cNvPr id="3" name="عنصر نائب للمحتوى 2"/>
          <p:cNvSpPr>
            <a:spLocks noGrp="1"/>
          </p:cNvSpPr>
          <p:nvPr>
            <p:ph sz="quarter" idx="1"/>
          </p:nvPr>
        </p:nvSpPr>
        <p:spPr/>
        <p:txBody>
          <a:bodyPr>
            <a:normAutofit fontScale="70000" lnSpcReduction="20000"/>
          </a:bodyPr>
          <a:lstStyle/>
          <a:p>
            <a:pPr marL="0" indent="0">
              <a:buNone/>
            </a:pPr>
            <a:r>
              <a:rPr lang="ar-IQ" dirty="0"/>
              <a:t>الظلم والاستبداد وفيها تم إعلان حقوق الإنسان وإعلان المبادئ الأساسية الثلاثة ( الحرية – المساواة – العدل ) وتم تجديد تلك المبادئ عام 1793 م .</a:t>
            </a:r>
            <a:endParaRPr lang="en-US" dirty="0"/>
          </a:p>
          <a:p>
            <a:pPr marL="0" indent="0">
              <a:buNone/>
            </a:pPr>
            <a:r>
              <a:rPr lang="ar-IQ" dirty="0"/>
              <a:t>       ومن ابرز المناضلين الأحرار والداعين إلى مبدأ ( </a:t>
            </a:r>
            <a:r>
              <a:rPr lang="ar-IQ" dirty="0" err="1"/>
              <a:t>اللاعنف</a:t>
            </a:r>
            <a:r>
              <a:rPr lang="ar-IQ" dirty="0"/>
              <a:t> ) والمطالبين بالتحرر هو ( المهاتما غاندي ) الذي قام بالعصيان المدني والتي أدت ثورته إلى استقلال بلده الهند وأصبح قدوة للكثير من الحركات المطالبة والداعية لحقوق الإنسان . وكذلك برز ( مارتن كنج ) الذي نادى بـ ( </a:t>
            </a:r>
            <a:r>
              <a:rPr lang="ar-IQ" dirty="0" err="1"/>
              <a:t>اللاعنف</a:t>
            </a:r>
            <a:r>
              <a:rPr lang="ar-IQ" dirty="0"/>
              <a:t> ) أو ما تسمى ( المقاومة السلمية ) والذي </a:t>
            </a:r>
            <a:r>
              <a:rPr lang="ar-IQ" dirty="0" err="1"/>
              <a:t>دعى</a:t>
            </a:r>
            <a:r>
              <a:rPr lang="ar-IQ" dirty="0"/>
              <a:t> إلى عدم التفرقة بين السود والبيض ونتيجة لنضاله بالعصيان المدني أصدرت المحكمة حكمها التاريخي الذي نص على عدم التفرقة العنصرية .</a:t>
            </a:r>
            <a:endParaRPr lang="en-US" dirty="0"/>
          </a:p>
          <a:p>
            <a:pPr marL="0" indent="0">
              <a:buNone/>
            </a:pPr>
            <a:r>
              <a:rPr lang="ar-IQ" dirty="0"/>
              <a:t>       وقد شهد العالم الحربين العالميتين الأولى عام 1914 م والتي خافت الملايين من الضحايا من المدنيين أو العسكريين والتي انبثق بعدها عصبة الأمم المتحدة والتي لم تتضمن حينها بنوداً بشان حقوق الإنسان . والثانية عام 1939 وما تخللها من دمار وخراب وخسارة العالم لملايين الناس فضلاً عن خسارة الأموال والممتلكات وحدوث كوارث إنسانية في اليابان وغيرها ، وبعدها أسست منظمة الأمم المتحدة والتي اعترفت دولياً بحقوق الإنسان ثم أدخلت ضمن القانون الدولي والتي جاءت كردة فعل من المجتمع الدولي على </a:t>
            </a:r>
            <a:r>
              <a:rPr lang="ar-IQ" dirty="0" err="1"/>
              <a:t>الفظائح</a:t>
            </a:r>
            <a:r>
              <a:rPr lang="ar-IQ" dirty="0"/>
              <a:t> والمآسي التي خلفتها تلك الحروب</a:t>
            </a:r>
            <a:endParaRPr lang="en-US" dirty="0"/>
          </a:p>
          <a:p>
            <a:pPr marL="0" indent="0">
              <a:buNone/>
            </a:pPr>
            <a:r>
              <a:rPr lang="ar-IQ" dirty="0"/>
              <a:t>       ومن نتائج تلك الحروب إدراك العالم لحقوق الإنسان وتأسيس جمعيات وكتابة دساتير لحماية حقوق الإنسان وإعطاءه الحرية الكاملة وكذلك التعامل مع المجتمع الإنساني بعامل المساواة وعدم التمييز بين الشعوب </a:t>
            </a:r>
            <a:r>
              <a:rPr lang="ar-IQ" dirty="0" smtClean="0"/>
              <a:t>.</a:t>
            </a:r>
            <a:endParaRPr lang="en-US" dirty="0" smtClean="0"/>
          </a:p>
          <a:p>
            <a:pPr marL="0" indent="0">
              <a:buNone/>
            </a:pPr>
            <a:r>
              <a:rPr lang="ar-IQ" dirty="0" smtClean="0"/>
              <a:t>     لقد كان لهؤلاء المفكرين والفلاسفة الذين ظهروا في أوربا في القرنين السابع عشر والثامن عشر اثر كبير في انتشار النظرية العقلية بين الطبقات المتعلمة .. ولقد بحثوا وكتبوا في العقل البشري وحطموا القيود التي كانت تكبله في مجتمعاتهم وقدموا على هذا الطريق خدمة لقضية الإنسان وحقوقه وحرياته في جميع أرجاء العالم</a:t>
            </a:r>
            <a:endParaRPr lang="en-US" dirty="0" smtClean="0"/>
          </a:p>
          <a:p>
            <a:pPr marL="0" indent="0">
              <a:buNone/>
            </a:pPr>
            <a:endParaRPr lang="en-US" dirty="0"/>
          </a:p>
        </p:txBody>
      </p:sp>
    </p:spTree>
    <p:extLst>
      <p:ext uri="{BB962C8B-B14F-4D97-AF65-F5344CB8AC3E}">
        <p14:creationId xmlns:p14="http://schemas.microsoft.com/office/powerpoint/2010/main" val="459429259"/>
      </p:ext>
    </p:extLst>
  </p:cSld>
  <p:clrMapOvr>
    <a:masterClrMapping/>
  </p:clrMapOvr>
  <p:transition spd="slow">
    <p:pull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188640"/>
            <a:ext cx="7467600" cy="1143000"/>
          </a:xfrm>
        </p:spPr>
        <p:txBody>
          <a:bodyPr>
            <a:normAutofit fontScale="90000"/>
          </a:bodyPr>
          <a:lstStyle/>
          <a:p>
            <a:pPr algn="ctr"/>
            <a:r>
              <a:rPr lang="ar-IQ" b="1" dirty="0" smtClean="0"/>
              <a:t> </a:t>
            </a:r>
            <a:r>
              <a:rPr lang="en-US" dirty="0" smtClean="0"/>
              <a:t/>
            </a:r>
            <a:br>
              <a:rPr lang="en-US" dirty="0" smtClean="0"/>
            </a:br>
            <a:r>
              <a:rPr lang="en-US" dirty="0" smtClean="0"/>
              <a:t/>
            </a:r>
            <a:br>
              <a:rPr lang="en-US" dirty="0" smtClean="0"/>
            </a:br>
            <a:r>
              <a:rPr lang="ar-IQ" b="1" dirty="0" smtClean="0"/>
              <a:t>الاسبوع الثالث / المحاضرة الثالثة </a:t>
            </a:r>
            <a:r>
              <a:rPr lang="en-US" dirty="0" smtClean="0"/>
              <a:t/>
            </a:r>
            <a:br>
              <a:rPr lang="en-US" dirty="0" smtClean="0"/>
            </a:br>
            <a:r>
              <a:rPr lang="ar-IQ" b="1" dirty="0"/>
              <a:t>أشكال واجيال حقوق الإنسان</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10000"/>
          </a:bodyPr>
          <a:lstStyle/>
          <a:p>
            <a:pPr marL="0" indent="0">
              <a:buNone/>
            </a:pPr>
            <a:r>
              <a:rPr lang="ar-IQ" dirty="0" smtClean="0"/>
              <a:t>هناك </a:t>
            </a:r>
            <a:r>
              <a:rPr lang="ar-IQ" dirty="0"/>
              <a:t>عدة أجيال ( أنواع ) من حقوق الإنسان التي لابد من توفرها لدى الانسان، والتي تناولها الإعلان العالمي لحقوق الإنسان و يمكن تصنيفها الى ثلاثة أجيال وهي كما </a:t>
            </a:r>
            <a:r>
              <a:rPr lang="ar-IQ" dirty="0" err="1"/>
              <a:t>ياتي</a:t>
            </a:r>
            <a:r>
              <a:rPr lang="ar-IQ" dirty="0"/>
              <a:t> :</a:t>
            </a:r>
            <a:endParaRPr lang="en-US" dirty="0"/>
          </a:p>
          <a:p>
            <a:pPr lvl="0"/>
            <a:endParaRPr lang="ar-IQ" b="1" dirty="0" smtClean="0"/>
          </a:p>
          <a:p>
            <a:pPr marL="0" lvl="0" indent="0">
              <a:buNone/>
            </a:pPr>
            <a:r>
              <a:rPr lang="ar-IQ" b="1" dirty="0" smtClean="0"/>
              <a:t>1-  </a:t>
            </a:r>
            <a:r>
              <a:rPr lang="ar-IQ" b="1" dirty="0"/>
              <a:t>الحقوق المدنية والسياسية :  </a:t>
            </a:r>
            <a:r>
              <a:rPr lang="ar-IQ" dirty="0"/>
              <a:t>يقصد </a:t>
            </a:r>
            <a:r>
              <a:rPr lang="ar-IQ" b="1" dirty="0" err="1"/>
              <a:t>باالحقوق</a:t>
            </a:r>
            <a:r>
              <a:rPr lang="ar-IQ" b="1" dirty="0"/>
              <a:t> المدنية:</a:t>
            </a:r>
            <a:r>
              <a:rPr lang="ar-IQ" dirty="0"/>
              <a:t> بأنها مجموعة من الحقوق المتمثلة في حق المواطن في الحياة وعدم إخضاعه للتعذيب ولا المعاملة أو العقوبة القاسية أو </a:t>
            </a:r>
            <a:r>
              <a:rPr lang="ar-IQ" dirty="0" err="1"/>
              <a:t>اللا</a:t>
            </a:r>
            <a:r>
              <a:rPr lang="ar-IQ" dirty="0"/>
              <a:t> إنسانية أو الإحاطة </a:t>
            </a:r>
            <a:r>
              <a:rPr lang="ar-IQ" dirty="0" err="1"/>
              <a:t>باالكرامة</a:t>
            </a:r>
            <a:r>
              <a:rPr lang="ar-IQ" dirty="0"/>
              <a:t> وعدم إجراء أية تجربة طبية أو علمية على  إي مواطن دون رضاه، وعدم استرقاق احد أو إخضاعه للعبودية وعدم أكراه احد على السخرة أو العمل الإلزامي، والاعتراف بحرية كل مواطن طالما لا تخالف القوانين </a:t>
            </a:r>
            <a:r>
              <a:rPr lang="ar-IQ" dirty="0" err="1"/>
              <a:t>ولاتتعارض</a:t>
            </a:r>
            <a:r>
              <a:rPr lang="ar-IQ" dirty="0"/>
              <a:t> مع حرية الآخرين، وحق كل مواطن في الأمان على شخصه وعدم اعتقاله أو توقيفه تعسفاً، وحق كل مواطن في الملكية الخاصة، وحقة في حرية التنقل وحرية اختيار مكان إقامته داخل حدود الدولة ومغادرتها والعودة إليها وحق كل مواطن في المساواة أمام القانون، وحقه في أن يعترف له </a:t>
            </a:r>
            <a:r>
              <a:rPr lang="ar-IQ" dirty="0" err="1"/>
              <a:t>باالشخصية</a:t>
            </a:r>
            <a:r>
              <a:rPr lang="ar-IQ" dirty="0"/>
              <a:t> القانونية وعدم التدخل في خصوصية المواطن أو شؤون </a:t>
            </a:r>
            <a:r>
              <a:rPr lang="ar-IQ" dirty="0" err="1"/>
              <a:t>أسرتة</a:t>
            </a:r>
            <a:r>
              <a:rPr lang="ar-IQ" dirty="0"/>
              <a:t> أو بيته أو مراسلاته ولا لأي حملات غير قانونية تمس شرفه أو سمعته وحق كل مواطن في حماية القانون له، وحق التعاقد لكل مواطن في الدولة، وحقه في حرية الفكر ، والوجدان والدين واعتناق الآراء وحرية التعبير وفق القانون . </a:t>
            </a:r>
            <a:endParaRPr lang="en-US" dirty="0"/>
          </a:p>
          <a:p>
            <a:r>
              <a:rPr lang="en-US" b="1" dirty="0"/>
              <a:t> </a:t>
            </a:r>
            <a:endParaRPr lang="en-US" dirty="0"/>
          </a:p>
          <a:p>
            <a:endParaRPr lang="ar-IQ" dirty="0"/>
          </a:p>
        </p:txBody>
      </p:sp>
    </p:spTree>
    <p:extLst>
      <p:ext uri="{BB962C8B-B14F-4D97-AF65-F5344CB8AC3E}">
        <p14:creationId xmlns:p14="http://schemas.microsoft.com/office/powerpoint/2010/main" val="1502330687"/>
      </p:ext>
    </p:extLst>
  </p:cSld>
  <p:clrMapOvr>
    <a:masterClrMapping/>
  </p:clrMapOvr>
  <p:transition spd="slow">
    <p:pull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pPr marL="0" lvl="0" indent="0">
              <a:buNone/>
            </a:pPr>
            <a:r>
              <a:rPr lang="ar-IQ" dirty="0"/>
              <a:t>. </a:t>
            </a:r>
            <a:r>
              <a:rPr lang="ar-IQ" b="1" dirty="0"/>
              <a:t>وتسمى هذه الحقوق بحقوق الجيل الأول</a:t>
            </a:r>
            <a:r>
              <a:rPr lang="ar-IQ" dirty="0"/>
              <a:t> وهي مرتبطة بالحريات ،  أما </a:t>
            </a:r>
            <a:r>
              <a:rPr lang="ar-IQ" b="1" dirty="0"/>
              <a:t>الحقوق السياسية</a:t>
            </a:r>
            <a:r>
              <a:rPr lang="ar-IQ" dirty="0"/>
              <a:t> فينطبق الغموض على مفهومها باعتبارها نوع من أنواع الحقوق فقد اختلف فقهاء السياسة وتباينت تعريفاتهم لهذا الحق فيرى بعضهم بأنها </a:t>
            </a:r>
            <a:r>
              <a:rPr lang="ar-IQ" b="1" dirty="0"/>
              <a:t>(( الحكومة الدستورية أي الحكومة التي يكون للشعب فيها صوت مسموع ))</a:t>
            </a:r>
            <a:r>
              <a:rPr lang="ar-IQ" dirty="0"/>
              <a:t> .</a:t>
            </a:r>
            <a:r>
              <a:rPr lang="en-US" dirty="0"/>
              <a:t>  </a:t>
            </a:r>
            <a:r>
              <a:rPr lang="ar-IQ" dirty="0"/>
              <a:t>والمتمثلة بحق الانتخابات في السلطة التشريعية والسلطات المحلية والبلديات والترشيح، وحق كل مواطن </a:t>
            </a:r>
            <a:r>
              <a:rPr lang="ar-IQ" dirty="0" err="1"/>
              <a:t>باالعضوية</a:t>
            </a:r>
            <a:r>
              <a:rPr lang="ar-IQ" dirty="0"/>
              <a:t> في الأحزاب وتنظيم حركات وجمعيات ومحاولة التأثير على القرار السياسي وشكل اتخاذه من خلال الحصول على المعلومات ضمن القانون والحق في تقلد الوظائف العامة في الدولة والحق في التجمع السياسي .</a:t>
            </a:r>
            <a:r>
              <a:rPr lang="en-US" b="1" dirty="0"/>
              <a:t>                   </a:t>
            </a:r>
            <a:endParaRPr lang="en-US" dirty="0"/>
          </a:p>
          <a:p>
            <a:r>
              <a:rPr lang="en-US" b="1" dirty="0"/>
              <a:t> </a:t>
            </a:r>
            <a:endParaRPr lang="en-US" dirty="0"/>
          </a:p>
          <a:p>
            <a:endParaRPr lang="ar-IQ" dirty="0"/>
          </a:p>
        </p:txBody>
      </p:sp>
    </p:spTree>
    <p:extLst>
      <p:ext uri="{BB962C8B-B14F-4D97-AF65-F5344CB8AC3E}">
        <p14:creationId xmlns:p14="http://schemas.microsoft.com/office/powerpoint/2010/main" val="2307231476"/>
      </p:ext>
    </p:extLst>
  </p:cSld>
  <p:clrMapOvr>
    <a:masterClrMapping/>
  </p:clrMapOvr>
  <p:transition spd="slow">
    <p:cover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7467600" cy="1143000"/>
          </a:xfrm>
        </p:spPr>
        <p:txBody>
          <a:bodyPr/>
          <a:lstStyle/>
          <a:p>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b="1" dirty="0"/>
              <a:t>- : الحقوق الاقتصادية والاجتماعية :</a:t>
            </a:r>
            <a:endParaRPr lang="en-US" dirty="0"/>
          </a:p>
          <a:p>
            <a:pPr marL="0" indent="0">
              <a:buNone/>
            </a:pPr>
            <a:r>
              <a:rPr lang="ar-IQ" dirty="0" smtClean="0"/>
              <a:t>   </a:t>
            </a:r>
            <a:r>
              <a:rPr lang="ar-IQ" dirty="0"/>
              <a:t>ويقصد بها كل الحقوق التي تدخل في نظامها كل النشاطات ذات الصفة الجماعية أي تلك التي لا تخص الفرد لوحده وإنما تشمل مجموعة من الأشخاص. </a:t>
            </a:r>
            <a:r>
              <a:rPr lang="ar-IQ" b="1" dirty="0"/>
              <a:t>وتسمى الجيل الثاني من الحقوق</a:t>
            </a:r>
            <a:r>
              <a:rPr lang="ar-IQ" dirty="0"/>
              <a:t> وهي مرتبطة بالأمن وتشمل ما يأتي :</a:t>
            </a:r>
            <a:endParaRPr lang="en-US" dirty="0"/>
          </a:p>
          <a:p>
            <a:pPr lvl="0"/>
            <a:r>
              <a:rPr lang="ar-IQ" dirty="0"/>
              <a:t>حق العمل وحق التعليم .</a:t>
            </a:r>
            <a:endParaRPr lang="en-US" dirty="0"/>
          </a:p>
          <a:p>
            <a:pPr lvl="0"/>
            <a:r>
              <a:rPr lang="ar-IQ" dirty="0"/>
              <a:t>حق المستوى اللائق من المعيشة .</a:t>
            </a:r>
            <a:endParaRPr lang="en-US" dirty="0"/>
          </a:p>
          <a:p>
            <a:pPr lvl="0"/>
            <a:r>
              <a:rPr lang="ar-IQ" dirty="0"/>
              <a:t>حق المأكل والمشرب والرعاية الصحية .</a:t>
            </a:r>
            <a:endParaRPr lang="en-US" dirty="0"/>
          </a:p>
          <a:p>
            <a:pPr lvl="0"/>
            <a:r>
              <a:rPr lang="ar-IQ" dirty="0"/>
              <a:t>الحق في العمل في ظروف منصفة .</a:t>
            </a:r>
            <a:endParaRPr lang="en-US" dirty="0"/>
          </a:p>
          <a:p>
            <a:pPr lvl="0"/>
            <a:r>
              <a:rPr lang="ar-IQ" dirty="0"/>
              <a:t>الحق في تكوين النقابات </a:t>
            </a:r>
            <a:r>
              <a:rPr lang="ar-IQ" dirty="0" err="1"/>
              <a:t>والأنضمام</a:t>
            </a:r>
            <a:r>
              <a:rPr lang="ar-IQ" dirty="0"/>
              <a:t> إليها والحق في الإضراب .</a:t>
            </a:r>
            <a:endParaRPr lang="en-US" dirty="0"/>
          </a:p>
          <a:p>
            <a:pPr marL="0" indent="0">
              <a:buNone/>
            </a:pPr>
            <a:r>
              <a:rPr lang="ar-IQ" b="1" dirty="0"/>
              <a:t>ثالثاً : الحقوق البيئية والثقافية والتنموية :</a:t>
            </a:r>
            <a:endParaRPr lang="en-US" dirty="0"/>
          </a:p>
          <a:p>
            <a:pPr marL="0" indent="0">
              <a:buNone/>
            </a:pPr>
            <a:r>
              <a:rPr lang="ar-IQ" dirty="0" smtClean="0"/>
              <a:t>     </a:t>
            </a:r>
            <a:r>
              <a:rPr lang="ar-SA" dirty="0"/>
              <a:t>إن حق التفكير يعد امراً داخلي يتم في أعماق النفس وثنايا العقل إلا إن له مظاهرا خارجية واثأرا ظاهرية تتمثل بحرية العبادة أو العقيدة كما تشمل حرية الرأي والتعبير والصحافة والتعليم </a:t>
            </a:r>
            <a:r>
              <a:rPr lang="ar-IQ" b="1" dirty="0"/>
              <a:t>وتسمى الجيل الثالث</a:t>
            </a:r>
            <a:r>
              <a:rPr lang="ar-IQ" dirty="0"/>
              <a:t> من الحقوق وتشمل حق العيش في بيئة نظيفة ومصونة من التدمير والحق في التنمية الثقافية والسياسية والاقتصادية والمحافظة على العادات والتقاليد والأعراف .</a:t>
            </a:r>
            <a:endParaRPr lang="en-US" dirty="0"/>
          </a:p>
          <a:p>
            <a:pPr marL="0" indent="0">
              <a:buNone/>
            </a:pPr>
            <a:endParaRPr lang="ar-IQ" dirty="0"/>
          </a:p>
        </p:txBody>
      </p:sp>
    </p:spTree>
    <p:extLst>
      <p:ext uri="{BB962C8B-B14F-4D97-AF65-F5344CB8AC3E}">
        <p14:creationId xmlns:p14="http://schemas.microsoft.com/office/powerpoint/2010/main" val="3077395370"/>
      </p:ext>
    </p:extLst>
  </p:cSld>
  <p:clrMapOvr>
    <a:masterClrMapping/>
  </p:clrMapOvr>
  <p:transition spd="slow">
    <p:cover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260648"/>
            <a:ext cx="7745288" cy="1143000"/>
          </a:xfrm>
        </p:spPr>
        <p:txBody>
          <a:bodyPr/>
          <a:lstStyle/>
          <a:p>
            <a:pPr algn="ctr"/>
            <a:r>
              <a:rPr lang="ar-IQ" b="1" dirty="0"/>
              <a:t>أهم حقوق الإنسان الأساسية</a:t>
            </a:r>
            <a:r>
              <a:rPr lang="en-US" dirty="0" smtClean="0"/>
              <a:t/>
            </a:r>
            <a:br>
              <a:rPr lang="en-US" dirty="0" smtClean="0"/>
            </a:br>
            <a:endParaRPr lang="ar-IQ" dirty="0"/>
          </a:p>
        </p:txBody>
      </p:sp>
      <p:sp>
        <p:nvSpPr>
          <p:cNvPr id="3" name="عنصر نائب للمحتوى 2"/>
          <p:cNvSpPr>
            <a:spLocks noGrp="1"/>
          </p:cNvSpPr>
          <p:nvPr>
            <p:ph sz="quarter" idx="1"/>
          </p:nvPr>
        </p:nvSpPr>
        <p:spPr/>
        <p:txBody>
          <a:bodyPr>
            <a:normAutofit fontScale="92500"/>
          </a:bodyPr>
          <a:lstStyle/>
          <a:p>
            <a:r>
              <a:rPr lang="ar-IQ" dirty="0"/>
              <a:t>وتشمل حقوق كثيرة منها :</a:t>
            </a:r>
            <a:endParaRPr lang="en-US" dirty="0"/>
          </a:p>
          <a:p>
            <a:pPr lvl="0"/>
            <a:r>
              <a:rPr lang="ar-IQ" b="1" dirty="0" smtClean="0"/>
              <a:t>1- حق </a:t>
            </a:r>
            <a:r>
              <a:rPr lang="ar-IQ" b="1" dirty="0"/>
              <a:t>الحياة والحرية</a:t>
            </a:r>
            <a:r>
              <a:rPr lang="ar-IQ" dirty="0"/>
              <a:t> : فمن دون الحياة لا يتمكن الإنسان من ممارسة حقوقه الأخرى ولهذا يعد هذا الحق أهم الحقوق الأساسية التي يجب توافرها للفرد ولا يعني هذا مجرد الحياة وإنما حق الطمأنينة والدفاع عن النفس ، وكل الدول تبيح لرعاياها هذا الحق عند الضرورة القصوى وفي حد القانون .</a:t>
            </a:r>
            <a:endParaRPr lang="en-US" dirty="0"/>
          </a:p>
          <a:p>
            <a:pPr lvl="0"/>
            <a:r>
              <a:rPr lang="ar-IQ" b="1" dirty="0"/>
              <a:t> </a:t>
            </a:r>
            <a:r>
              <a:rPr lang="ar-IQ" b="1" dirty="0" smtClean="0"/>
              <a:t>2- حق </a:t>
            </a:r>
            <a:r>
              <a:rPr lang="ar-IQ" b="1" dirty="0"/>
              <a:t>الملكية : </a:t>
            </a:r>
            <a:r>
              <a:rPr lang="ar-IQ" dirty="0"/>
              <a:t>ويستند هذا الحق إلى أساس أخلاقي أي أنها ضرورية لتحقيق الهدف المعنوي للفرد وهي بهذا المعنى ضرورية لوجود الإنسان  ولكن حق الملكية ليس حقاً مطلقاً فقد يتعارض حق الملكية الخاصة مع مصلحة العامة ولهذا تقدم المصلحة العامة .</a:t>
            </a:r>
            <a:endParaRPr lang="en-US" dirty="0"/>
          </a:p>
          <a:p>
            <a:r>
              <a:rPr lang="ar-IQ" b="1" dirty="0" smtClean="0"/>
              <a:t>3- حق </a:t>
            </a:r>
            <a:r>
              <a:rPr lang="ar-IQ" b="1" dirty="0"/>
              <a:t>التعاقد</a:t>
            </a:r>
            <a:r>
              <a:rPr lang="ar-IQ" dirty="0"/>
              <a:t> : وهو وجه من أوجه الملكية ، فإذا كان للفرد حق تملك </a:t>
            </a:r>
            <a:r>
              <a:rPr lang="ar-IQ" dirty="0" err="1"/>
              <a:t>شئ</a:t>
            </a:r>
            <a:r>
              <a:rPr lang="ar-IQ" dirty="0"/>
              <a:t> فانه يتبع ذلك أن يكون من حقه التصرف فيه . والعقود ضرورية لكل المجتمعات ، ففي المجتمعات البدائية كانت العقود بسيطة الشكل ولكنها تعقدت في الدول الحديثة واكتسبت أهمية كبيرة لأنها صارت أساس جميع الأعمال الاقتصادية </a:t>
            </a:r>
          </a:p>
        </p:txBody>
      </p:sp>
    </p:spTree>
    <p:extLst>
      <p:ext uri="{BB962C8B-B14F-4D97-AF65-F5344CB8AC3E}">
        <p14:creationId xmlns:p14="http://schemas.microsoft.com/office/powerpoint/2010/main" val="277071640"/>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مفهوم وخصائص حقوق الإنسان والجذور التاريخية</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r>
              <a:rPr lang="ar-IQ" dirty="0"/>
              <a:t> </a:t>
            </a:r>
            <a:r>
              <a:rPr lang="ar-IQ" b="1" dirty="0"/>
              <a:t>الحق في اللغة</a:t>
            </a:r>
            <a:r>
              <a:rPr lang="ar-IQ" dirty="0"/>
              <a:t> : هو الثبات وهو نقيض الباطل ، وهو اسم من أسماء الله الحسنى .</a:t>
            </a:r>
            <a:endParaRPr lang="en-US" dirty="0"/>
          </a:p>
          <a:p>
            <a:r>
              <a:rPr lang="ar-IQ" b="1" dirty="0"/>
              <a:t>      الحق في المصطلح</a:t>
            </a:r>
            <a:r>
              <a:rPr lang="ar-IQ" dirty="0"/>
              <a:t> : هو سلطة إرادية للفرد ، أو هو مصلحة يحميها القانون أو هو انتماء لشخص ما يحميه القانون .</a:t>
            </a:r>
            <a:endParaRPr lang="en-US" dirty="0"/>
          </a:p>
          <a:p>
            <a:r>
              <a:rPr lang="ar-IQ" dirty="0"/>
              <a:t>        وقبل الدخول إلى مفهوم حقوق الإنسان وجب التطرق إلى بعض المصطلحات المهمة مثل :</a:t>
            </a:r>
            <a:endParaRPr lang="en-US" dirty="0"/>
          </a:p>
          <a:p>
            <a:r>
              <a:rPr lang="ar-IQ" dirty="0"/>
              <a:t> </a:t>
            </a:r>
            <a:r>
              <a:rPr lang="ar-IQ" b="1" dirty="0"/>
              <a:t>القانون بمعناه العام :</a:t>
            </a:r>
            <a:r>
              <a:rPr lang="ar-IQ" dirty="0"/>
              <a:t> هو مجموعة من القواعد الملزمة التي تنظم سلوك الأشخاص وحياتهم ونشاطهم وعلاقاتهم بعضهم ببعض وتقره السلطة التشريعية في البلاد ، أما بمعناه الخاص فهو مجموعة من القواعد التي تنظم ناحية معينة من حياة الأشخاص ونشاطهم كقانون العمل وقانون البناء وقانون التقاعد ... الخ .</a:t>
            </a:r>
            <a:endParaRPr lang="en-US" dirty="0"/>
          </a:p>
          <a:p>
            <a:r>
              <a:rPr lang="ar-IQ" b="1" dirty="0"/>
              <a:t>       أما القانون الطبيعي</a:t>
            </a:r>
            <a:r>
              <a:rPr lang="en-US" dirty="0"/>
              <a:t>: </a:t>
            </a:r>
            <a:r>
              <a:rPr lang="ar-IQ" dirty="0"/>
              <a:t>فهو القانون المستمد من الطبيعة والذي يفر ض نفسه على المجتمع البشري عند فقدان القانون الوضعي وهذا القانون غير مكتوب ويدور حول فكرتي العدل والخير العام .</a:t>
            </a:r>
            <a:endParaRPr lang="en-US" dirty="0"/>
          </a:p>
          <a:p>
            <a:r>
              <a:rPr lang="ar-IQ" dirty="0"/>
              <a:t>       </a:t>
            </a:r>
            <a:r>
              <a:rPr lang="ar-IQ" b="1" dirty="0"/>
              <a:t>أما القانون الوضعي</a:t>
            </a:r>
            <a:r>
              <a:rPr lang="ar-IQ" dirty="0"/>
              <a:t>: فهو القانون الذي تضعه سلطة ما ، وهو على قسمين( الحقوق الدولية والحقوق الداخلية) أي محلي وعالمي .</a:t>
            </a:r>
            <a:endParaRPr lang="en-US" dirty="0"/>
          </a:p>
          <a:p>
            <a:r>
              <a:rPr lang="ar-IQ" b="1" dirty="0"/>
              <a:t>       الحقوق الطبيعية</a:t>
            </a:r>
            <a:r>
              <a:rPr lang="ar-IQ" dirty="0"/>
              <a:t> : وهي حقوق لا سبيل إلى انتزاعها من الإنسان لأنه يولد متمتعا بها كحقه بالحياة وحقه في الحرية وحقه في اكتساب السعادة وحقه في تغيير الحكومات التي تحول دون تمتعه بهذه الحقوق .</a:t>
            </a:r>
          </a:p>
        </p:txBody>
      </p:sp>
    </p:spTree>
    <p:extLst>
      <p:ext uri="{BB962C8B-B14F-4D97-AF65-F5344CB8AC3E}">
        <p14:creationId xmlns:p14="http://schemas.microsoft.com/office/powerpoint/2010/main" val="1359940243"/>
      </p:ext>
    </p:extLst>
  </p:cSld>
  <p:clrMapOvr>
    <a:masterClrMapping/>
  </p:clrMapOvr>
  <p:transition spd="slow">
    <p:pull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pPr lvl="0"/>
            <a:r>
              <a:rPr lang="en-US" dirty="0" smtClean="0"/>
              <a:t>-  4</a:t>
            </a:r>
            <a:r>
              <a:rPr lang="ar-IQ" b="1" dirty="0" smtClean="0"/>
              <a:t>حق </a:t>
            </a:r>
            <a:r>
              <a:rPr lang="ar-IQ" b="1" dirty="0"/>
              <a:t>حرية الكلام :</a:t>
            </a:r>
            <a:r>
              <a:rPr lang="ar-IQ" dirty="0"/>
              <a:t> ينشا هذا الحق من طبيعة الإنسان إذ القدرة على الكلام ضرورة لتكوين المجتمع ول يقصد به بشكل مطلق للفرد ما يشاء وفي أي وقت ، بل أن يكون حق الكلام في ما لا يتنافى مع المصلحة العامة ، وليس حق فرد أن يتهم فرداً أخر وهي ما تسمى بتهمة ( القذف ) وهي تهمة تعاقب عليها معظم قوانين الدول في العالم .</a:t>
            </a:r>
            <a:endParaRPr lang="en-US" dirty="0"/>
          </a:p>
          <a:p>
            <a:pPr marL="0" lvl="0" indent="0">
              <a:buNone/>
            </a:pPr>
            <a:r>
              <a:rPr lang="ar-IQ" b="1" dirty="0"/>
              <a:t>5</a:t>
            </a:r>
            <a:r>
              <a:rPr lang="ar-IQ" b="1" dirty="0" smtClean="0"/>
              <a:t>- حق </a:t>
            </a:r>
            <a:r>
              <a:rPr lang="ar-IQ" b="1" dirty="0"/>
              <a:t>العقيدة</a:t>
            </a:r>
            <a:r>
              <a:rPr lang="ar-IQ" dirty="0"/>
              <a:t> : يقصد بالعقيدة أي الدين والتدين فلا يزال حق العبادة مقيداً في بعض الدول ، ولكن معظم الدول تأخذ بمبدأ حرية العقيدة .وتاريخ الإنسانية ملئ بالحروب الدينية العقائدية التي ترمي إلى القضاء على الأديان المخالفة لديانة الدولة . ولكن حرية العقيدة والدين أيضاً لها قواعد وقيود منها:</a:t>
            </a:r>
            <a:endParaRPr lang="en-US" dirty="0"/>
          </a:p>
          <a:p>
            <a:pPr lvl="0"/>
            <a:r>
              <a:rPr lang="ar-IQ" dirty="0"/>
              <a:t>أن لا يكون الدين أو العقيدة منافية للأخلاق .</a:t>
            </a:r>
            <a:endParaRPr lang="en-US" dirty="0"/>
          </a:p>
          <a:p>
            <a:pPr lvl="0"/>
            <a:r>
              <a:rPr lang="ar-IQ" dirty="0"/>
              <a:t>أن لا يقوم أهلها بأعمال تعرض سلامة الدولة للخطر .</a:t>
            </a:r>
            <a:endParaRPr lang="en-US" dirty="0"/>
          </a:p>
          <a:p>
            <a:pPr lvl="0"/>
            <a:r>
              <a:rPr lang="ar-IQ" dirty="0"/>
              <a:t>أن لا يستوجب ضرر الآخرين .</a:t>
            </a:r>
            <a:endParaRPr lang="en-US" dirty="0"/>
          </a:p>
          <a:p>
            <a:pPr lvl="0"/>
            <a:r>
              <a:rPr lang="ar-IQ" b="1" dirty="0"/>
              <a:t> </a:t>
            </a:r>
            <a:r>
              <a:rPr lang="ar-IQ" b="1" dirty="0" smtClean="0"/>
              <a:t>6- حق </a:t>
            </a:r>
            <a:r>
              <a:rPr lang="ar-IQ" b="1" dirty="0"/>
              <a:t>تكوين الجمعيات والاشتراك فيها</a:t>
            </a:r>
            <a:r>
              <a:rPr lang="ar-IQ" dirty="0"/>
              <a:t> : وان تكون الجمعيات من حقوق الأولى للإنسان لأنه كائن اجتماعي ولكن الدولة يجب أن تحافظ على نفسها لأنها هي الوسيلة لتحقيق رغبات الناس واستقرارهم وتضع قواعد عامة لقيام هذه الجماعات ، فحق تكوين الجماعات غير مطلق لان تلك الجماعات تعيش في حماية الدولة .</a:t>
            </a:r>
            <a:endParaRPr lang="en-US" dirty="0"/>
          </a:p>
          <a:p>
            <a:pPr marL="0" lvl="0" indent="0">
              <a:buNone/>
            </a:pPr>
            <a:r>
              <a:rPr lang="ar-IQ" b="1" dirty="0"/>
              <a:t> </a:t>
            </a:r>
            <a:endParaRPr lang="ar-IQ" dirty="0"/>
          </a:p>
        </p:txBody>
      </p:sp>
    </p:spTree>
    <p:extLst>
      <p:ext uri="{BB962C8B-B14F-4D97-AF65-F5344CB8AC3E}">
        <p14:creationId xmlns:p14="http://schemas.microsoft.com/office/powerpoint/2010/main" val="1155627836"/>
      </p:ext>
    </p:extLst>
  </p:cSld>
  <p:clrMapOvr>
    <a:masterClrMapping/>
  </p:clrMapOvr>
  <p:transition spd="slow">
    <p:cover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sp>
        <p:nvSpPr>
          <p:cNvPr id="3" name="عنصر نائب للمحتوى 2"/>
          <p:cNvSpPr>
            <a:spLocks noGrp="1"/>
          </p:cNvSpPr>
          <p:nvPr>
            <p:ph sz="quarter" idx="1"/>
          </p:nvPr>
        </p:nvSpPr>
        <p:spPr/>
        <p:txBody>
          <a:bodyPr>
            <a:normAutofit/>
          </a:bodyPr>
          <a:lstStyle/>
          <a:p>
            <a:pPr lvl="0"/>
            <a:r>
              <a:rPr lang="ar-IQ" b="1" dirty="0"/>
              <a:t> </a:t>
            </a:r>
            <a:r>
              <a:rPr lang="ar-IQ" b="1" dirty="0" smtClean="0"/>
              <a:t>7- حق </a:t>
            </a:r>
            <a:r>
              <a:rPr lang="ar-IQ" b="1" dirty="0"/>
              <a:t>التنقل :</a:t>
            </a:r>
            <a:r>
              <a:rPr lang="ar-IQ" dirty="0"/>
              <a:t> بمعنى إمكانية تغيير الإنسان مكانة تبعاً لرغبته . والذهاب والإياب </a:t>
            </a:r>
            <a:r>
              <a:rPr lang="ar-IQ" dirty="0" err="1"/>
              <a:t>والمجئ</a:t>
            </a:r>
            <a:r>
              <a:rPr lang="ar-IQ" dirty="0"/>
              <a:t> داخل بلده والخروج والعودة إليه .</a:t>
            </a:r>
            <a:endParaRPr lang="en-US" dirty="0"/>
          </a:p>
          <a:p>
            <a:pPr lvl="0"/>
            <a:r>
              <a:rPr lang="ar-IQ" b="1" dirty="0"/>
              <a:t> </a:t>
            </a:r>
            <a:r>
              <a:rPr lang="ar-IQ" b="1" dirty="0" smtClean="0"/>
              <a:t>8- حق </a:t>
            </a:r>
            <a:r>
              <a:rPr lang="ar-IQ" b="1" dirty="0"/>
              <a:t>البيت والحياة الخاصة</a:t>
            </a:r>
            <a:r>
              <a:rPr lang="ar-IQ" dirty="0"/>
              <a:t> : وهو حق الإنسان في أن تحترم الحياة الخاصة به ، وان تحفظ أسراره التي يجب أن لا يطلع عليها الآخرون مثل حماية المسكن وحرمة الاتصالات والمراسلات وغيرها .</a:t>
            </a:r>
            <a:endParaRPr lang="en-US" dirty="0"/>
          </a:p>
          <a:p>
            <a:r>
              <a:rPr lang="ar-IQ" dirty="0"/>
              <a:t>9- </a:t>
            </a:r>
            <a:r>
              <a:rPr lang="ar-IQ" b="1" dirty="0"/>
              <a:t>حق تكوين الأسرة</a:t>
            </a:r>
            <a:r>
              <a:rPr lang="ar-IQ" dirty="0"/>
              <a:t> : إن العائلة هي الأساس لوجود الجنس البشري لذلك وجب على الحكومات والدول أن تحافظ عل الحقوق العائلية . وهناك حقوق متعددة تتفرع من حق تكوين العائلة من ذلك : حق الزواج وحق الدفاع عن العلاقات الزوجية وحق الأبوين على الأولاد وحقوق الأولاد على الأبوين وحق الميراث ، فكل هذه الحقوق هي ذات طابع اجتماعي خاص بالإنسان.</a:t>
            </a:r>
            <a:endParaRPr lang="en-US" dirty="0"/>
          </a:p>
          <a:p>
            <a:pPr marL="0" indent="0">
              <a:buNone/>
            </a:pPr>
            <a:r>
              <a:rPr lang="ar-IQ" dirty="0"/>
              <a:t> </a:t>
            </a:r>
            <a:endParaRPr lang="en-US" dirty="0"/>
          </a:p>
        </p:txBody>
      </p:sp>
    </p:spTree>
    <p:extLst>
      <p:ext uri="{BB962C8B-B14F-4D97-AF65-F5344CB8AC3E}">
        <p14:creationId xmlns:p14="http://schemas.microsoft.com/office/powerpoint/2010/main" val="2970575612"/>
      </p:ext>
    </p:extLst>
  </p:cSld>
  <p:clrMapOvr>
    <a:masterClrMapping/>
  </p:clrMapOvr>
  <p:transition spd="slow">
    <p:cover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المحاضرة الرابعة/</a:t>
            </a:r>
            <a:r>
              <a:rPr lang="en-US" dirty="0"/>
              <a:t/>
            </a:r>
            <a:br>
              <a:rPr lang="en-US" dirty="0"/>
            </a:br>
            <a:r>
              <a:rPr lang="ar-IQ" b="1" dirty="0"/>
              <a:t>العهدين الدوليين الخاصين بحقوق الانسان</a:t>
            </a:r>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b="1" dirty="0"/>
              <a:t> </a:t>
            </a:r>
            <a:endParaRPr lang="en-US" dirty="0"/>
          </a:p>
          <a:p>
            <a:r>
              <a:rPr lang="ar-IQ" b="1" dirty="0"/>
              <a:t>أولاً: العهد الدولي الخاص </a:t>
            </a:r>
            <a:r>
              <a:rPr lang="ar-IQ" b="1" dirty="0" err="1"/>
              <a:t>باالحقوق</a:t>
            </a:r>
            <a:r>
              <a:rPr lang="ar-IQ" b="1" dirty="0"/>
              <a:t> المدنية والسياسية عام 1966 .</a:t>
            </a:r>
            <a:endParaRPr lang="en-US" dirty="0"/>
          </a:p>
          <a:p>
            <a:r>
              <a:rPr lang="ar-IQ" b="1" dirty="0"/>
              <a:t>  </a:t>
            </a:r>
            <a:r>
              <a:rPr lang="ar-IQ" dirty="0"/>
              <a:t>  تم وضع هذا العهد أو المشروع من قبل لجنة حقوق الانسان عام 1954، وتم احالة المشروع الى الجمعية العامة والتي وافقت وفتحت باب التوقيع عليه عام 1966، وأصبح نافذاً عام 1976، بعدما صادقت عليه (35) دولة، وهو الحد الادنى اللازم </a:t>
            </a:r>
            <a:r>
              <a:rPr lang="ar-IQ" dirty="0" err="1"/>
              <a:t>لنفاذه</a:t>
            </a:r>
            <a:r>
              <a:rPr lang="ar-IQ" dirty="0"/>
              <a:t>. والبروتوكول الاختياري الملحق </a:t>
            </a:r>
            <a:r>
              <a:rPr lang="ar-IQ" dirty="0" err="1"/>
              <a:t>باالعهد</a:t>
            </a:r>
            <a:r>
              <a:rPr lang="ar-IQ" dirty="0"/>
              <a:t> الدولي الخاص بالحقوق المدنية والسياسية عام 1966 : أعتمد البروتوكول بقرار الجمعية العامة للأمم المتحدة رقم 2200ألف (د-21 ) عام 1966 ، ودخل البروتوكول حيز النفاذ في الوقت نفسه الذي دخل فيه العهد الخاص </a:t>
            </a:r>
            <a:r>
              <a:rPr lang="ar-IQ" dirty="0" err="1"/>
              <a:t>باالحقوق</a:t>
            </a:r>
            <a:r>
              <a:rPr lang="ar-IQ" dirty="0"/>
              <a:t> المدنية والسياسية حيز النفاذ، أي عام  1976 ، وتتعهد الدول المنضمة الى البروتوكول بتمكين اللجنة المعنية بحقوق الانسان من القيام وفقاً لأحكام العهد، </a:t>
            </a:r>
            <a:r>
              <a:rPr lang="ar-IQ" dirty="0" err="1"/>
              <a:t>بأستلام</a:t>
            </a:r>
            <a:r>
              <a:rPr lang="ar-IQ" dirty="0"/>
              <a:t> والنظر </a:t>
            </a:r>
            <a:r>
              <a:rPr lang="ar-IQ" dirty="0" err="1"/>
              <a:t>باالرسائل</a:t>
            </a:r>
            <a:r>
              <a:rPr lang="ar-IQ" dirty="0"/>
              <a:t> المقدمة من قبل الافراد الذين يدعون أنهم ضحايا أي انتهاك لأي حق من الحقوق المقررة في العهد . والبروتوكول الاختياري الثاني عام  1989 : يهدف البروتوكول الاختياري الثاني التابع للعهد الدولي للحقوق المدنية والسياسية الى إلغاء عقوبة الاعدام، والذي </a:t>
            </a:r>
            <a:r>
              <a:rPr lang="ar-IQ" dirty="0" err="1"/>
              <a:t>اتمدتها</a:t>
            </a:r>
            <a:r>
              <a:rPr lang="ar-IQ" dirty="0"/>
              <a:t> الجمعية العامة للأمم المتحدة </a:t>
            </a:r>
            <a:r>
              <a:rPr lang="ar-IQ" dirty="0" err="1"/>
              <a:t>باالقرار</a:t>
            </a:r>
            <a:r>
              <a:rPr lang="ar-IQ" dirty="0"/>
              <a:t> رقم 44/ 128 عام 1989 ، ودخل البروتوكول حيز النفاذ عام 1991 .</a:t>
            </a:r>
            <a:endParaRPr lang="en-US" dirty="0"/>
          </a:p>
          <a:p>
            <a:endParaRPr lang="ar-IQ" dirty="0"/>
          </a:p>
        </p:txBody>
      </p:sp>
    </p:spTree>
    <p:extLst>
      <p:ext uri="{BB962C8B-B14F-4D97-AF65-F5344CB8AC3E}">
        <p14:creationId xmlns:p14="http://schemas.microsoft.com/office/powerpoint/2010/main" val="2961471674"/>
      </p:ext>
    </p:extLst>
  </p:cSld>
  <p:clrMapOvr>
    <a:masterClrMapping/>
  </p:clrMapOvr>
  <p:transition spd="slow">
    <p:cover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a:bodyPr>
          <a:lstStyle/>
          <a:p>
            <a:r>
              <a:rPr lang="ar-IQ" dirty="0"/>
              <a:t> </a:t>
            </a:r>
            <a:endParaRPr lang="en-US" dirty="0"/>
          </a:p>
          <a:p>
            <a:r>
              <a:rPr lang="ar-IQ" b="1" dirty="0"/>
              <a:t>ثانياً: العهد الدولي الخاص </a:t>
            </a:r>
            <a:r>
              <a:rPr lang="ar-IQ" b="1" dirty="0" err="1"/>
              <a:t>باالحقوق</a:t>
            </a:r>
            <a:r>
              <a:rPr lang="ar-IQ" b="1" dirty="0"/>
              <a:t> الاقتصادية والاجتماعية والثقافية عام 1966.</a:t>
            </a:r>
            <a:endParaRPr lang="en-US" dirty="0"/>
          </a:p>
          <a:p>
            <a:r>
              <a:rPr lang="en-US" b="1" dirty="0"/>
              <a:t> </a:t>
            </a:r>
            <a:r>
              <a:rPr lang="en-US" dirty="0"/>
              <a:t> </a:t>
            </a:r>
            <a:r>
              <a:rPr lang="en-US" b="1" dirty="0"/>
              <a:t> </a:t>
            </a:r>
            <a:r>
              <a:rPr lang="ar-IQ" dirty="0"/>
              <a:t> وضع مشروع العهد الدولي للحقوق الاقتصادية والاجتماعية والثقافية من قبل لجنة حقوق الانسان عام 1954، وتم احالة المشروع الى الجمعية العامة للأمم المتحدة والتي وافقت وفتحت باب التوقيع عليه عام 1966، إلا انه لم يدخل حيز النفاذ إلا بعد مرور10 سنوات على عقده وذلك لعدم وصول عدد الدول المصدقة عليه الى الحد الادنى </a:t>
            </a:r>
            <a:r>
              <a:rPr lang="ar-IQ" dirty="0" err="1"/>
              <a:t>لنفاذه</a:t>
            </a:r>
            <a:r>
              <a:rPr lang="ar-IQ" dirty="0"/>
              <a:t> وهي (35 ) دولة، وعند </a:t>
            </a:r>
            <a:r>
              <a:rPr lang="ar-IQ" dirty="0" err="1"/>
              <a:t>أكتمال</a:t>
            </a:r>
            <a:r>
              <a:rPr lang="ar-IQ" dirty="0"/>
              <a:t> العدد المطلوب بدأ نفاذ العهد عام       1976 . يتألف العهد من ديباجة و31، مادة تضمنت الحق في العمل ، والحق في التعليم ، والعناية الطبية وغيرها من الحقوق ذات الطابع الاقتصادي والاجتماعي والثقافي </a:t>
            </a:r>
          </a:p>
        </p:txBody>
      </p:sp>
    </p:spTree>
    <p:extLst>
      <p:ext uri="{BB962C8B-B14F-4D97-AF65-F5344CB8AC3E}">
        <p14:creationId xmlns:p14="http://schemas.microsoft.com/office/powerpoint/2010/main" val="400962028"/>
      </p:ext>
    </p:extLst>
  </p:cSld>
  <p:clrMapOvr>
    <a:masterClrMapping/>
  </p:clrMapOvr>
  <p:transition spd="slow">
    <p:cover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en-US" dirty="0"/>
              <a:t/>
            </a:r>
            <a:br>
              <a:rPr lang="en-US" dirty="0"/>
            </a:br>
            <a:r>
              <a:rPr lang="ar-IQ" b="1" dirty="0"/>
              <a:t>المواثيق الاقليمية والتشريعات الوطنية</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pPr marL="0" indent="0">
              <a:buNone/>
            </a:pPr>
            <a:r>
              <a:rPr lang="en-US" b="1" dirty="0"/>
              <a:t> </a:t>
            </a:r>
            <a:endParaRPr lang="en-US" dirty="0"/>
          </a:p>
          <a:p>
            <a:pPr marL="0" indent="0">
              <a:buNone/>
            </a:pPr>
            <a:r>
              <a:rPr lang="ar-IQ" b="1" dirty="0"/>
              <a:t>تنقسم المواثيق الاقليمية الحامية لحقوق الانسان الى مواثيق عامة ومواثيق خاصة .</a:t>
            </a:r>
            <a:endParaRPr lang="en-US" dirty="0"/>
          </a:p>
          <a:p>
            <a:pPr marL="0" indent="0">
              <a:buNone/>
            </a:pPr>
            <a:r>
              <a:rPr lang="ar-IQ" b="1" dirty="0"/>
              <a:t>أولاً: المواثيق الاقليمية العامة : </a:t>
            </a:r>
            <a:r>
              <a:rPr lang="ar-IQ" dirty="0"/>
              <a:t>تتمثل المواثيق الاقليمية العامة الحامية لحقوق الانسان بالآتي </a:t>
            </a:r>
            <a:r>
              <a:rPr lang="ar-IQ" dirty="0" smtClean="0"/>
              <a:t>:</a:t>
            </a:r>
            <a:endParaRPr lang="en-US" dirty="0" smtClean="0"/>
          </a:p>
          <a:p>
            <a:pPr marL="0" indent="0">
              <a:buNone/>
            </a:pPr>
            <a:r>
              <a:rPr lang="ar-IQ" b="1" dirty="0" smtClean="0"/>
              <a:t>1-  الاتفاقية الاوربية لحقوق الانسان عام 1950: </a:t>
            </a:r>
            <a:r>
              <a:rPr lang="ar-IQ" dirty="0" smtClean="0"/>
              <a:t>أبرمت الاتفاقية الاوربية لحقوق الانسان في 4  تشرين الثاني عام 1950  ودخلت حيز النفاذ في أيلول عام،1953</a:t>
            </a:r>
            <a:endParaRPr lang="en-US" dirty="0" smtClean="0"/>
          </a:p>
          <a:p>
            <a:pPr marL="0" indent="0">
              <a:buNone/>
            </a:pPr>
            <a:r>
              <a:rPr lang="ar-IQ" dirty="0" smtClean="0"/>
              <a:t>تتكون </a:t>
            </a:r>
            <a:r>
              <a:rPr lang="ar-IQ" dirty="0"/>
              <a:t>الاتفاقية من ديباجة و66  مادة موزعة على خمسة أقسام، وألحق </a:t>
            </a:r>
            <a:r>
              <a:rPr lang="ar-IQ" dirty="0" err="1"/>
              <a:t>باالاتفاقية</a:t>
            </a:r>
            <a:r>
              <a:rPr lang="ar-IQ" dirty="0"/>
              <a:t> عدد من البروتوكولات التي وقعت بعد ذلك. تتناول الاتفاقية الاوربية لحقوق الانسان الحقوق المدنية والسياسية، في حين يتناول الميثاق الاجتماعي الاوربي عام1961 الحقوق الاقتصادية والاجتماعية .</a:t>
            </a:r>
            <a:endParaRPr lang="en-US" dirty="0"/>
          </a:p>
          <a:p>
            <a:pPr marL="0" indent="0">
              <a:buNone/>
            </a:pPr>
            <a:r>
              <a:rPr lang="ar-IQ" b="1" dirty="0"/>
              <a:t>2</a:t>
            </a:r>
            <a:r>
              <a:rPr lang="ar-IQ" b="1" dirty="0" smtClean="0"/>
              <a:t>-</a:t>
            </a:r>
            <a:r>
              <a:rPr lang="ar-IQ" dirty="0" smtClean="0"/>
              <a:t> </a:t>
            </a:r>
            <a:r>
              <a:rPr lang="ar-IQ" b="1" dirty="0"/>
              <a:t>الاتفاقية الاوربية لحقوق الانسان عام 1969:</a:t>
            </a:r>
            <a:r>
              <a:rPr lang="ar-IQ" dirty="0"/>
              <a:t> أبرمت هذه الاتفاقية في 3</a:t>
            </a:r>
            <a:endParaRPr lang="en-US" dirty="0"/>
          </a:p>
          <a:p>
            <a:pPr marL="0" indent="0">
              <a:buNone/>
            </a:pPr>
            <a:r>
              <a:rPr lang="ar-IQ" dirty="0"/>
              <a:t>  تشرين الثاني عام 1969  في مؤتمر للحكومات الامريكية عقدته منظمة الدول الامريكية   </a:t>
            </a:r>
            <a:endParaRPr lang="en-US" dirty="0"/>
          </a:p>
          <a:p>
            <a:pPr marL="0" indent="0">
              <a:buNone/>
            </a:pPr>
            <a:r>
              <a:rPr lang="ar-IQ" dirty="0"/>
              <a:t> في (سان خوسيه) عاصمة كوستاريكا، وكما عرفت الاتفاقية أيضا باسم ( حلف سان خوسيه ) </a:t>
            </a:r>
            <a:r>
              <a:rPr lang="en-US" dirty="0"/>
              <a:t>OAS </a:t>
            </a:r>
          </a:p>
          <a:p>
            <a:pPr marL="0" indent="0">
              <a:buNone/>
            </a:pPr>
            <a:r>
              <a:rPr lang="ar-IQ" dirty="0"/>
              <a:t>وقد دخلت الاتفاقية حيز النفاذ في 18 تموز عام 1978 وذلك بتمام ايداع أحدى عشرة دولة لوثائق التصديق . تتألف الاتفاقية من ديباجة و80  مادة، صيغت الكثير من أحكامها على نمط الاعلان الامريكي</a:t>
            </a:r>
            <a:endParaRPr lang="en-US" dirty="0"/>
          </a:p>
          <a:p>
            <a:pPr marL="0" indent="0">
              <a:buNone/>
            </a:pPr>
            <a:r>
              <a:rPr lang="ar-IQ" dirty="0" smtClean="0"/>
              <a:t>لحقوق </a:t>
            </a:r>
            <a:r>
              <a:rPr lang="ar-IQ" dirty="0"/>
              <a:t>الانسان عام، </a:t>
            </a:r>
            <a:r>
              <a:rPr lang="ar-IQ" dirty="0" smtClean="0"/>
              <a:t>1776</a:t>
            </a:r>
            <a:endParaRPr lang="en-US" dirty="0" smtClean="0"/>
          </a:p>
          <a:p>
            <a:pPr marL="0" indent="0">
              <a:buNone/>
            </a:pPr>
            <a:r>
              <a:rPr lang="en-US" dirty="0" smtClean="0"/>
              <a:t>           </a:t>
            </a:r>
            <a:r>
              <a:rPr lang="ar-IQ" dirty="0" smtClean="0"/>
              <a:t>،</a:t>
            </a:r>
            <a:r>
              <a:rPr lang="en-US" dirty="0" smtClean="0"/>
              <a:t>	</a:t>
            </a:r>
            <a:r>
              <a:rPr lang="ar-IQ" dirty="0" smtClean="0"/>
              <a:t> والاعلان العالمي لحقوق الانسان عام 1948، والاتفاقية الاوربية لحقوق الانسان عام ،1950</a:t>
            </a:r>
            <a:endParaRPr lang="en-US" dirty="0" smtClean="0"/>
          </a:p>
          <a:p>
            <a:pPr marL="0" indent="0">
              <a:buNone/>
            </a:pPr>
            <a:r>
              <a:rPr lang="ar-IQ" dirty="0" smtClean="0"/>
              <a:t>فضلا </a:t>
            </a:r>
            <a:r>
              <a:rPr lang="ar-IQ" dirty="0"/>
              <a:t>عن العهدين الدوليين لحقوق الانسان عام1966  . </a:t>
            </a:r>
            <a:endParaRPr lang="en-US" dirty="0"/>
          </a:p>
          <a:p>
            <a:pPr marL="0" indent="0">
              <a:buNone/>
            </a:pPr>
            <a:endParaRPr lang="ar-IQ" dirty="0"/>
          </a:p>
        </p:txBody>
      </p:sp>
    </p:spTree>
    <p:extLst>
      <p:ext uri="{BB962C8B-B14F-4D97-AF65-F5344CB8AC3E}">
        <p14:creationId xmlns:p14="http://schemas.microsoft.com/office/powerpoint/2010/main" val="44168906"/>
      </p:ext>
    </p:extLst>
  </p:cSld>
  <p:clrMapOvr>
    <a:masterClrMapping/>
  </p:clrMapOvr>
  <p:transition spd="slow">
    <p:cover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4294967295"/>
          </p:nvPr>
        </p:nvSpPr>
        <p:spPr>
          <a:xfrm>
            <a:off x="323528" y="476672"/>
            <a:ext cx="8460432" cy="5709121"/>
          </a:xfrm>
        </p:spPr>
        <p:txBody>
          <a:bodyPr>
            <a:normAutofit/>
          </a:bodyPr>
          <a:lstStyle/>
          <a:p>
            <a:pPr marL="0" indent="0">
              <a:buNone/>
            </a:pPr>
            <a:r>
              <a:rPr lang="ar-IQ" b="1" dirty="0" smtClean="0"/>
              <a:t>3 -</a:t>
            </a:r>
            <a:r>
              <a:rPr lang="ar-IQ" dirty="0" smtClean="0"/>
              <a:t> </a:t>
            </a:r>
            <a:r>
              <a:rPr lang="ar-IQ" b="1" dirty="0"/>
              <a:t>الميثاق الافريقي لحقوق الانسان والشعوب عام 1981: </a:t>
            </a:r>
            <a:r>
              <a:rPr lang="ar-IQ" dirty="0"/>
              <a:t>تبنت منظمة الوحدة الافريقية في عام 1981 هذا الميثاق بأجماع دولها الخمسين، ودخل الميثاق حيز النفاذ في 21 تشرين الاول عام 1986 ، بتصديق ثلاثين دولة من الدول الاعضاء في المنظمة . يتألف الميثاق من ديباجة وثماني وستين مادة، صيغت الكثير من احكامها على نمط الاعلان العالمي لحقوق الانسان </a:t>
            </a:r>
            <a:r>
              <a:rPr lang="ar-IQ" dirty="0" err="1"/>
              <a:t>والاتفافية</a:t>
            </a:r>
            <a:r>
              <a:rPr lang="ar-IQ" dirty="0"/>
              <a:t> الاوربية لحقوق الانسان والاتفاقية الامريكية لحقوق الانسان.</a:t>
            </a:r>
            <a:endParaRPr lang="en-US" dirty="0"/>
          </a:p>
          <a:p>
            <a:pPr marL="0" indent="0">
              <a:buNone/>
            </a:pPr>
            <a:r>
              <a:rPr lang="ar-IQ" b="1" dirty="0"/>
              <a:t>4</a:t>
            </a:r>
            <a:r>
              <a:rPr lang="ar-IQ" b="1" dirty="0" smtClean="0"/>
              <a:t>-</a:t>
            </a:r>
            <a:r>
              <a:rPr lang="ar-IQ" dirty="0" smtClean="0"/>
              <a:t> </a:t>
            </a:r>
            <a:r>
              <a:rPr lang="ar-IQ" b="1" dirty="0"/>
              <a:t>الميثاق العربي لحقوق الانسان : </a:t>
            </a:r>
            <a:r>
              <a:rPr lang="ar-IQ" dirty="0"/>
              <a:t>صدر عن منظمة جامعة الدول العربية نسختين للميثاق العربي لحقوق الانسان، الأولى تم اعتمادها في عام 1994 ، والثانية </a:t>
            </a:r>
            <a:r>
              <a:rPr lang="ar-IQ" dirty="0" err="1"/>
              <a:t>أعتمدت</a:t>
            </a:r>
            <a:r>
              <a:rPr lang="ar-IQ" dirty="0"/>
              <a:t> في عام 2004 </a:t>
            </a:r>
            <a:endParaRPr lang="en-US" dirty="0"/>
          </a:p>
        </p:txBody>
      </p:sp>
    </p:spTree>
    <p:extLst>
      <p:ext uri="{BB962C8B-B14F-4D97-AF65-F5344CB8AC3E}">
        <p14:creationId xmlns:p14="http://schemas.microsoft.com/office/powerpoint/2010/main" val="39512160"/>
      </p:ext>
    </p:extLst>
  </p:cSld>
  <p:clrMapOvr>
    <a:masterClrMapping/>
  </p:clrMapOvr>
  <p:transition spd="slow">
    <p:cover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7488832" cy="1431032"/>
          </a:xfrm>
        </p:spPr>
        <p:txBody>
          <a:bodyPr>
            <a:normAutofit fontScale="90000"/>
          </a:bodyPr>
          <a:lstStyle/>
          <a:p>
            <a:pPr marL="514350" indent="-514350" algn="ctr">
              <a:buFont typeface="Arial" pitchFamily="34" charset="0"/>
              <a:buChar char="•"/>
            </a:pPr>
            <a:r>
              <a:rPr lang="ar-IQ" b="1" dirty="0" smtClean="0"/>
              <a:t>أولاً: الراتب الوظيفي:</a:t>
            </a:r>
            <a:r>
              <a:rPr lang="en-US" dirty="0" smtClean="0"/>
              <a:t/>
            </a:r>
            <a:br>
              <a:rPr lang="en-US" dirty="0" smtClean="0"/>
            </a:br>
            <a:r>
              <a:rPr lang="ar-IQ" b="1" dirty="0" smtClean="0"/>
              <a:t>    </a:t>
            </a:r>
            <a:r>
              <a:rPr lang="ar-IQ" dirty="0" smtClean="0"/>
              <a:t> أن علاقة الموظف بالدولة تقوم على أساس تنظيمي، أي منظمة في أطار قوانين الخدمة المدنية، فأن الموظف يعتمد بالدرجة الأساس في تدبير شؤون حياته المادية على </a:t>
            </a:r>
            <a:r>
              <a:rPr lang="ar-IQ" dirty="0" err="1" smtClean="0"/>
              <a:t>على</a:t>
            </a:r>
            <a:r>
              <a:rPr lang="ar-IQ" dirty="0" smtClean="0"/>
              <a:t> ما تقدمه له الدولة من راتب يواجه به متطلبات حياته المختلفة. ويتمثل هذا الراتب عادة بمبلغ من المال يتقاضاه الموظف شهرياً وبصورة دورية مستمرة وذلك لقاء انقطاعه للعمل في خدمة الوظيفية التي يشغلها. وغالباً ما ينصرف مدلول الراتب إلى </a:t>
            </a:r>
            <a:r>
              <a:rPr lang="ar-IQ" dirty="0" err="1" smtClean="0"/>
              <a:t>مايتقاضاه</a:t>
            </a:r>
            <a:r>
              <a:rPr lang="ar-IQ" dirty="0" smtClean="0"/>
              <a:t> الموظف شهرياً ويتدرج بالزيادات السنوية (العلاوات) أو الترفيع، وذلك من راتب الحد الأدنى للوظيفة التي عين فيها إلى حد الراتب الأقصى لها، ويطلق عليه عادةً (الراتب الاسمي) أو (الراتب الأساس). ويستحق الموظف راتبه الوظيفي من تاريخ مباشرته في وظيفته وليس من تاريخ التعيين، وهذا </a:t>
            </a:r>
            <a:r>
              <a:rPr lang="ar-IQ" dirty="0" err="1" smtClean="0"/>
              <a:t>ماأكدت</a:t>
            </a:r>
            <a:r>
              <a:rPr lang="ar-IQ" dirty="0" smtClean="0"/>
              <a:t> عليه الفقرة (1) من المادة (16) من قانون الخدمة المدنية رقم (24) لسنة 1960 النافذ علماً أن المشرع العراقي قد حدد أسس تحديد الرواتب في المادة (4) من قانون رواتب موظفي الدولة والقطاع العام رقم (22) لسنة 2008 المعدل بالقانون رقم (103) لسنة 2012، وذلك في ضوء الشهادات الدراسية التي يحملها الموظف ومدة ممارسة الموظف للوظيفة التي تخوله شهادته ممارستها.. كما إن المادة (3) من القانون ذاته حددت درجات الموظفين وعلاواتهم السنوية ومدد ترفيعاتهم وكما هو موضح في الجدول التالي.. </a:t>
            </a:r>
            <a:r>
              <a:rPr lang="en-US" dirty="0" smtClean="0"/>
              <a:t/>
            </a:r>
            <a:br>
              <a:rPr lang="en-US" dirty="0" smtClean="0"/>
            </a:br>
            <a:r>
              <a:rPr lang="ar-IQ" dirty="0" smtClean="0"/>
              <a:t> </a:t>
            </a:r>
            <a:r>
              <a:rPr lang="en-US" dirty="0" smtClean="0"/>
              <a:t/>
            </a:r>
            <a:br>
              <a:rPr lang="en-US" dirty="0" smtClean="0"/>
            </a:br>
            <a:r>
              <a:rPr lang="ar-IQ" dirty="0" smtClean="0"/>
              <a:t> </a:t>
            </a:r>
            <a:r>
              <a:rPr lang="en-US" dirty="0" smtClean="0"/>
              <a:t/>
            </a:r>
            <a:br>
              <a:rPr lang="en-US" dirty="0" smtClean="0"/>
            </a:br>
            <a:r>
              <a:rPr lang="ar-IQ" b="1" dirty="0" smtClean="0"/>
              <a:t>أولاً: الراتب الوظيفي:</a:t>
            </a:r>
            <a:r>
              <a:rPr lang="en-US" dirty="0" smtClean="0"/>
              <a:t/>
            </a:r>
            <a:br>
              <a:rPr lang="en-US" dirty="0" smtClean="0"/>
            </a:br>
            <a:r>
              <a:rPr lang="ar-IQ" b="1" dirty="0" smtClean="0"/>
              <a:t>    </a:t>
            </a:r>
            <a:r>
              <a:rPr lang="ar-IQ" dirty="0" smtClean="0"/>
              <a:t> أن علاقة الموظف بالدولة تقوم على أساس تنظيمي، أي منظمة في أطار قوانين الخدمة المدنية، فأن الموظف يعتمد بالدرجة الأساس في تدبير شؤون حياته المادية على </a:t>
            </a:r>
            <a:r>
              <a:rPr lang="ar-IQ" dirty="0" err="1" smtClean="0"/>
              <a:t>على</a:t>
            </a:r>
            <a:r>
              <a:rPr lang="ar-IQ" dirty="0" smtClean="0"/>
              <a:t> ما تقدمه له الدولة من راتب يواجه به متطلبات حياته المختلفة. ويتمثل هذا الراتب عادة بمبلغ من المال يتقاضاه الموظف شهرياً وبصورة دورية مستمرة وذلك لقاء انقطاعه للعمل في خدمة الوظيفية التي يشغلها. وغالباً ما ينصرف مدلول الراتب إلى </a:t>
            </a:r>
            <a:r>
              <a:rPr lang="ar-IQ" dirty="0" err="1" smtClean="0"/>
              <a:t>مايتقاضاه</a:t>
            </a:r>
            <a:r>
              <a:rPr lang="ar-IQ" dirty="0" smtClean="0"/>
              <a:t> الموظف شهرياً ويتدرج بالزيادات السنوية (العلاوات) أو الترفيع، وذلك من راتب الحد الأدنى للوظيفة التي عين فيها إلى حد الراتب الأقصى لها، ويطلق عليه عادةً (الراتب الاسمي) أو (الراتب الأساس). ويستحق الموظف راتبه الوظيفي من تاريخ مباشرته في وظيفته وليس من تاريخ التعيين، وهذا </a:t>
            </a:r>
            <a:r>
              <a:rPr lang="ar-IQ" dirty="0" err="1" smtClean="0"/>
              <a:t>ماأكدت</a:t>
            </a:r>
            <a:r>
              <a:rPr lang="ar-IQ" dirty="0" smtClean="0"/>
              <a:t> عليه الفقرة (1) من المادة (16) من قانون الخدمة المدنية رقم (24) لسنة 1960 النافذ علماً أن المشرع العراقي قد حدد أسس تحديد الرواتب في المادة (4) من قانون رواتب موظفي الدولة والقطاع العام رقم (22) لسنة 2008 المعدل بالقانون رقم (103) لسنة 2012، وذلك في ضوء الشهادات الدراسية التي يحملها الموظف ومدة ممارسة الموظف للوظيفة التي تخوله شهادته ممارستها.. كما إن المادة (3) من القانون ذاته حددت درجات الموظفين وعلاواتهم السنوية ومدد ترفيعاتهم وكما هو موضح في الجدول التالي.. </a:t>
            </a:r>
            <a:r>
              <a:rPr lang="en-US" dirty="0" smtClean="0"/>
              <a:t/>
            </a:r>
            <a:br>
              <a:rPr lang="en-US" dirty="0" smtClean="0"/>
            </a:br>
            <a:r>
              <a:rPr lang="ar-IQ" dirty="0" smtClean="0"/>
              <a:t> </a:t>
            </a:r>
            <a:r>
              <a:rPr lang="en-US" dirty="0" smtClean="0"/>
              <a:t/>
            </a:r>
            <a:br>
              <a:rPr lang="en-US" dirty="0" smtClean="0"/>
            </a:br>
            <a:r>
              <a:rPr lang="ar-IQ" dirty="0" smtClean="0"/>
              <a:t> </a:t>
            </a:r>
            <a:r>
              <a:rPr lang="en-US" dirty="0" smtClean="0"/>
              <a:t/>
            </a:r>
            <a:br>
              <a:rPr lang="en-US" dirty="0" smtClean="0"/>
            </a:br>
            <a:r>
              <a:rPr lang="ar-IQ" dirty="0" smtClean="0"/>
              <a:t> </a:t>
            </a:r>
            <a:r>
              <a:rPr lang="ar-IQ" dirty="0"/>
              <a:t/>
            </a:r>
            <a:br>
              <a:rPr lang="ar-IQ" dirty="0"/>
            </a:br>
            <a:r>
              <a:rPr lang="ar-IQ" dirty="0"/>
              <a:t/>
            </a:r>
            <a:br>
              <a:rPr lang="ar-IQ" dirty="0"/>
            </a:br>
            <a:r>
              <a:rPr lang="en-US" dirty="0" smtClean="0"/>
              <a:t/>
            </a:r>
            <a:br>
              <a:rPr lang="en-US" dirty="0" smtClean="0"/>
            </a:br>
            <a:r>
              <a:rPr lang="en-US" dirty="0" smtClean="0"/>
              <a:t/>
            </a:r>
            <a:br>
              <a:rPr lang="en-US" dirty="0" smtClean="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en-US" dirty="0"/>
              <a:t> </a:t>
            </a:r>
          </a:p>
          <a:p>
            <a:r>
              <a:rPr lang="ar-IQ" b="1" dirty="0"/>
              <a:t>الميثاق العربي لحقوق الانسان عام، 1994 :</a:t>
            </a:r>
            <a:endParaRPr lang="en-US" dirty="0"/>
          </a:p>
          <a:p>
            <a:r>
              <a:rPr lang="ar-IQ" dirty="0"/>
              <a:t>على الرغم من أن الجامعة العربية أنشئت عام 1994، وهي بذلك تسبق إنشاء منظمة الأمم المتحدة بشهور عدة، وكذلك قبل صدور الاعلان العالمي لحقوق الانسان الذي صدر عام 1948، إنها لم تعقد اتفاقية خاصة لحماية حقوق الانسان العربي طيلة نصف قرن من انشاء الجامعة وحتى عام 1994، وسبب ذلك يعود الى الصراع بين الأنظمة السائدة في الوطن العربي، إلا انه في العام 1994 صدر الميثاق العربي لحقوق الانسان. يتألف الميثاق من ديباجة و43 مادة، وتنص الديباجة على : ( الأمة العربية تؤمن بكرامة الانسان منذ أن أعزها الله تعالى بأن جعل الوطن العربي مهد الديانات وموطن الحضارات التي أكدت حقه في حياة كريمة على أسس من الحرية والعدل والسلام، وتحقيقاً </a:t>
            </a:r>
            <a:r>
              <a:rPr lang="ar-IQ" dirty="0" err="1"/>
              <a:t>للمبادىء</a:t>
            </a:r>
            <a:r>
              <a:rPr lang="ar-IQ" dirty="0"/>
              <a:t> الخالدة التي </a:t>
            </a:r>
            <a:r>
              <a:rPr lang="ar-IQ" dirty="0" err="1"/>
              <a:t>أرستها</a:t>
            </a:r>
            <a:r>
              <a:rPr lang="ar-IQ" dirty="0"/>
              <a:t> الشريعة الاسلامية والديانات السماوية الأخرى في الاخوة والمساواة بين البشر )  </a:t>
            </a:r>
            <a:endParaRPr lang="en-US" dirty="0"/>
          </a:p>
          <a:p>
            <a:r>
              <a:rPr lang="en-US" dirty="0"/>
              <a:t> </a:t>
            </a:r>
            <a:r>
              <a:rPr lang="ar-IQ" b="1" dirty="0"/>
              <a:t>الميثاق العربي لحقوق الانسان عام، 2004 :</a:t>
            </a:r>
            <a:endParaRPr lang="en-US" dirty="0"/>
          </a:p>
          <a:p>
            <a:r>
              <a:rPr lang="ar-IQ" dirty="0"/>
              <a:t>عقد في إطار جامعة الدول العربية الميثاق العربي لحقوق الانسان عام 2004 نسخته المحدثة والمعتمدة من فبل القمة العربية السادسة عشر التي استضافتها تونس بتأريخ 23آيار2004، وقد جاء في ديباجة الميثاق:</a:t>
            </a:r>
            <a:endParaRPr lang="en-US" dirty="0"/>
          </a:p>
          <a:p>
            <a:r>
              <a:rPr lang="ar-IQ" dirty="0"/>
              <a:t> </a:t>
            </a:r>
            <a:endParaRPr lang="en-US" dirty="0"/>
          </a:p>
          <a:p>
            <a:r>
              <a:rPr lang="ar-IQ" dirty="0"/>
              <a:t>( انطلاقاً من إيمان الأمة العربية بكرامة الانسان الذي أعزه الله تعالى منذ الخليقة، وبأن الوطن العربي مهد الديانات وموطن الحضارات ذات القيم الانسانية السامية التي أكدت حقه في حياة كريمة على أسس من الحرية والعدل والمساواة .....) </a:t>
            </a:r>
          </a:p>
        </p:txBody>
      </p:sp>
    </p:spTree>
    <p:extLst>
      <p:ext uri="{BB962C8B-B14F-4D97-AF65-F5344CB8AC3E}">
        <p14:creationId xmlns:p14="http://schemas.microsoft.com/office/powerpoint/2010/main" val="72711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dirty="0" smtClean="0"/>
              <a:t>.</a:t>
            </a:r>
            <a:r>
              <a:rPr lang="en-US" dirty="0"/>
              <a:t> </a:t>
            </a:r>
            <a:r>
              <a:rPr lang="ar-IQ" b="1" dirty="0"/>
              <a:t>ثانياً: المواثيق الاقليمية الخاصة : </a:t>
            </a:r>
            <a:r>
              <a:rPr lang="ar-IQ" dirty="0"/>
              <a:t>الى جانب المواثيق الدولية الاقليمية العامة الحامية لحقوق الانسان توجد مجموعة من المعاهدات والمواثيق الخاصة ولعدة مستويات والمتمثلة  بالآتي :</a:t>
            </a:r>
            <a:endParaRPr lang="en-US" dirty="0"/>
          </a:p>
          <a:p>
            <a:r>
              <a:rPr lang="ar-IQ" b="1" dirty="0"/>
              <a:t>1-  المستوى الاوربي :</a:t>
            </a:r>
            <a:r>
              <a:rPr lang="ar-IQ" dirty="0"/>
              <a:t> أن هذا المستوى يمثل كل الاتفاقيات الاوربية بين الدول الاعضاء وهي :</a:t>
            </a:r>
            <a:endParaRPr lang="en-US" dirty="0"/>
          </a:p>
          <a:p>
            <a:r>
              <a:rPr lang="ar-IQ" dirty="0"/>
              <a:t> أ-  الاتفاق الاوربي بشأن التنظيم الذي يحكم تنقل الاشخاص بين الدول الاعضاء في المجلس الاوربي ودخل حيز النفاذ في 1 كانون الثاني عام،1958</a:t>
            </a:r>
            <a:endParaRPr lang="en-US" dirty="0"/>
          </a:p>
          <a:p>
            <a:r>
              <a:rPr lang="ar-IQ" dirty="0"/>
              <a:t>ب- الاتفاق الاوربي الخاص </a:t>
            </a:r>
            <a:r>
              <a:rPr lang="ar-IQ" dirty="0" err="1"/>
              <a:t>بأالغاء</a:t>
            </a:r>
            <a:r>
              <a:rPr lang="ar-IQ" dirty="0"/>
              <a:t> سمة الدخول ( الفيزا ) للاجئين ودخل حيز النفاذ في 9 نيسان عام،1960</a:t>
            </a:r>
            <a:endParaRPr lang="en-US" dirty="0"/>
          </a:p>
          <a:p>
            <a:r>
              <a:rPr lang="ar-IQ" dirty="0"/>
              <a:t> ج- الاتفاق الاوربي الخاص </a:t>
            </a:r>
            <a:r>
              <a:rPr lang="ar-IQ" dirty="0" err="1"/>
              <a:t>باالوضع</a:t>
            </a:r>
            <a:r>
              <a:rPr lang="ar-IQ" dirty="0"/>
              <a:t> القانوني للعمال المهاجرين المعتمد في ستراسبورغ  ودخل حيز النفاذ في 1 أيار عام 1983</a:t>
            </a:r>
            <a:endParaRPr lang="en-US" dirty="0"/>
          </a:p>
          <a:p>
            <a:r>
              <a:rPr lang="ar-IQ" dirty="0"/>
              <a:t>د- الاتفاقية الاوربية لمنع التعذيب والمعاملة القاسية وغير الانسانية المعتمدة في ستراسبورغ ودخلت حيز التنفيذ 1989  والبروتوكولان الملحقان بها المعتمدان في ستراسبورغ  واللذان دخلا حيز النفاذ في 1اذار عام،  2002</a:t>
            </a:r>
            <a:endParaRPr lang="en-US" dirty="0"/>
          </a:p>
          <a:p>
            <a:r>
              <a:rPr lang="ar-IQ" dirty="0"/>
              <a:t>ه- الميثاق الاوربي للغات الاقليمية أو الاقليات ودخل حيز النفاذ عام 1998 واتفاقية حماية الاقليات الوطنية ودخلت حيز النفاذ عام 1998</a:t>
            </a:r>
          </a:p>
        </p:txBody>
      </p:sp>
    </p:spTree>
    <p:extLst>
      <p:ext uri="{BB962C8B-B14F-4D97-AF65-F5344CB8AC3E}">
        <p14:creationId xmlns:p14="http://schemas.microsoft.com/office/powerpoint/2010/main" val="40810891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0" y="-171450"/>
            <a:ext cx="7467600" cy="1143000"/>
          </a:xfrm>
        </p:spPr>
        <p:txBody>
          <a:bodyPr/>
          <a:lstStyle/>
          <a:p>
            <a:pPr algn="ctr"/>
            <a:r>
              <a:rPr lang="en-US" dirty="0"/>
              <a:t/>
            </a:r>
            <a:br>
              <a:rPr lang="en-US" dirty="0"/>
            </a:br>
            <a:endParaRPr lang="ar-IQ" dirty="0"/>
          </a:p>
        </p:txBody>
      </p:sp>
      <p:sp>
        <p:nvSpPr>
          <p:cNvPr id="3" name="عنصر نائب للمحتوى 2"/>
          <p:cNvSpPr>
            <a:spLocks noGrp="1"/>
          </p:cNvSpPr>
          <p:nvPr>
            <p:ph sz="quarter" idx="4294967295"/>
          </p:nvPr>
        </p:nvSpPr>
        <p:spPr>
          <a:xfrm>
            <a:off x="323528" y="1268760"/>
            <a:ext cx="7992888" cy="5205065"/>
          </a:xfrm>
        </p:spPr>
        <p:txBody>
          <a:bodyPr>
            <a:normAutofit fontScale="62500" lnSpcReduction="20000"/>
          </a:bodyPr>
          <a:lstStyle/>
          <a:p>
            <a:r>
              <a:rPr lang="ar-IQ" dirty="0"/>
              <a:t> </a:t>
            </a:r>
            <a:endParaRPr lang="en-US" dirty="0"/>
          </a:p>
          <a:p>
            <a:r>
              <a:rPr lang="ar-IQ" b="1" dirty="0"/>
              <a:t>2- المستوى الامريكي اللاتيني : </a:t>
            </a:r>
            <a:r>
              <a:rPr lang="ar-IQ" dirty="0"/>
              <a:t>تم عقد عدد من الاتفاقيات في هذا المستوى وهي :  </a:t>
            </a:r>
            <a:endParaRPr lang="en-US" dirty="0"/>
          </a:p>
          <a:p>
            <a:r>
              <a:rPr lang="ar-IQ" dirty="0"/>
              <a:t> أ- الاتفاقية الامريكية لمنع التعذيب والمعاقبة علية ودخلت حيز النفاذ عام1987</a:t>
            </a:r>
            <a:endParaRPr lang="en-US" dirty="0"/>
          </a:p>
          <a:p>
            <a:r>
              <a:rPr lang="ar-IQ" dirty="0"/>
              <a:t>ب- الاتفاقية الامريكية المتعلق </a:t>
            </a:r>
            <a:r>
              <a:rPr lang="ar-IQ" dirty="0" err="1"/>
              <a:t>باالاختفاء</a:t>
            </a:r>
            <a:r>
              <a:rPr lang="ar-IQ" dirty="0"/>
              <a:t> القسري للأشخاص والتي دخلت حيز النفاذ عام 1996 .</a:t>
            </a:r>
            <a:endParaRPr lang="en-US" dirty="0"/>
          </a:p>
          <a:p>
            <a:r>
              <a:rPr lang="ar-IQ" dirty="0"/>
              <a:t>ج- الاتفاقية الامريكية بشأن منع واستئصال العنف ضد </a:t>
            </a:r>
            <a:r>
              <a:rPr lang="ar-IQ" dirty="0" err="1"/>
              <a:t>المراة</a:t>
            </a:r>
            <a:r>
              <a:rPr lang="ar-IQ" dirty="0"/>
              <a:t> والمعاقبة عليه وسميت </a:t>
            </a:r>
            <a:r>
              <a:rPr lang="ar-IQ" dirty="0" err="1"/>
              <a:t>با"اتفاقية</a:t>
            </a:r>
            <a:r>
              <a:rPr lang="ar-IQ" dirty="0"/>
              <a:t> </a:t>
            </a:r>
            <a:r>
              <a:rPr lang="ar-IQ" dirty="0" err="1"/>
              <a:t>بيليمدوبارا</a:t>
            </a:r>
            <a:r>
              <a:rPr lang="ar-IQ" dirty="0"/>
              <a:t>" والتي دخلت حيز النفاذ عام 1995 .</a:t>
            </a:r>
            <a:endParaRPr lang="en-US" dirty="0"/>
          </a:p>
          <a:p>
            <a:r>
              <a:rPr lang="ar-IQ" dirty="0"/>
              <a:t>د- الاتفاقية الامريكية المعنية </a:t>
            </a:r>
            <a:r>
              <a:rPr lang="ar-IQ" dirty="0" err="1"/>
              <a:t>باالقضاء</a:t>
            </a:r>
            <a:r>
              <a:rPr lang="ar-IQ" dirty="0"/>
              <a:t> على جميع أشكال التمييز ضد الأشخاص ذوي الاعاقة  والتي دخلت حيز النفاذ عام 2001 .</a:t>
            </a:r>
            <a:endParaRPr lang="en-US" dirty="0"/>
          </a:p>
          <a:p>
            <a:r>
              <a:rPr lang="ar-IQ" b="1" dirty="0"/>
              <a:t>3- المستوى الأفريقي : </a:t>
            </a:r>
            <a:r>
              <a:rPr lang="ar-IQ" dirty="0"/>
              <a:t>أن من أهم الاتفاقيات المنعقدة في هذا المستوى : </a:t>
            </a:r>
            <a:endParaRPr lang="en-US" dirty="0"/>
          </a:p>
          <a:p>
            <a:r>
              <a:rPr lang="ar-IQ" dirty="0"/>
              <a:t>أ- </a:t>
            </a:r>
            <a:r>
              <a:rPr lang="ar-IQ" dirty="0" err="1"/>
              <a:t>أتفاقية</a:t>
            </a:r>
            <a:r>
              <a:rPr lang="ar-IQ" dirty="0"/>
              <a:t> منظمة الوحدة الافريقية بشأن مظاهر محددة من مشاكل اللاجئين في أفريقيا المعتمدة في أديس أبابا والتي دخلت حيز النفاذ عام 1974   </a:t>
            </a:r>
            <a:r>
              <a:rPr lang="ar-IQ" b="1" dirty="0"/>
              <a:t> </a:t>
            </a:r>
            <a:endParaRPr lang="en-US" dirty="0"/>
          </a:p>
          <a:p>
            <a:r>
              <a:rPr lang="ar-IQ" dirty="0"/>
              <a:t>ب-</a:t>
            </a:r>
            <a:r>
              <a:rPr lang="ar-IQ" b="1" dirty="0"/>
              <a:t> ا</a:t>
            </a:r>
            <a:r>
              <a:rPr lang="ar-IQ" dirty="0"/>
              <a:t>لميثاق الأفريقي لرعاية حق الطفل والذي دخل حيز النفاذ عام 1999 </a:t>
            </a:r>
            <a:endParaRPr lang="en-US" dirty="0"/>
          </a:p>
          <a:p>
            <a:r>
              <a:rPr lang="ar-IQ" dirty="0"/>
              <a:t>ج- البروتوكول الملحق </a:t>
            </a:r>
            <a:r>
              <a:rPr lang="ar-IQ" dirty="0" err="1"/>
              <a:t>باالميثاق</a:t>
            </a:r>
            <a:r>
              <a:rPr lang="ar-IQ" dirty="0"/>
              <a:t> الافريقي لحقوق الانسان بشأن حقوق المرأة في أفريقيا، والاتفاقية الدولية لحماية ومساعدة النازحين في أفريقيا سميت </a:t>
            </a:r>
            <a:r>
              <a:rPr lang="ar-IQ" dirty="0" err="1"/>
              <a:t>با</a:t>
            </a:r>
            <a:r>
              <a:rPr lang="ar-IQ" dirty="0"/>
              <a:t> "اتفاقية كمبالا" عام 2009 </a:t>
            </a:r>
            <a:r>
              <a:rPr lang="ar-IQ" b="1" dirty="0"/>
              <a:t> </a:t>
            </a:r>
            <a:endParaRPr lang="en-US" dirty="0"/>
          </a:p>
          <a:p>
            <a:r>
              <a:rPr lang="ar-IQ" b="1" dirty="0"/>
              <a:t>4- المستوى العربي : </a:t>
            </a:r>
            <a:r>
              <a:rPr lang="ar-IQ" dirty="0"/>
              <a:t>أيضا على المستوى العربي عقدت عدة </a:t>
            </a:r>
            <a:r>
              <a:rPr lang="ar-IQ" dirty="0" err="1"/>
              <a:t>أتفاقيات</a:t>
            </a:r>
            <a:r>
              <a:rPr lang="ar-IQ" b="1" dirty="0"/>
              <a:t> </a:t>
            </a:r>
            <a:r>
              <a:rPr lang="ar-IQ" dirty="0"/>
              <a:t>وهي </a:t>
            </a:r>
            <a:r>
              <a:rPr lang="ar-IQ" b="1" dirty="0"/>
              <a:t>:</a:t>
            </a:r>
            <a:endParaRPr lang="en-US" dirty="0"/>
          </a:p>
          <a:p>
            <a:r>
              <a:rPr lang="ar-IQ" b="1" dirty="0"/>
              <a:t>أ- </a:t>
            </a:r>
            <a:r>
              <a:rPr lang="ar-IQ" dirty="0"/>
              <a:t>الاتفاقية الثقافية العربية لعام 1945  </a:t>
            </a:r>
            <a:endParaRPr lang="en-US" dirty="0"/>
          </a:p>
          <a:p>
            <a:r>
              <a:rPr lang="ar-IQ" dirty="0"/>
              <a:t>ب- ميثاق الوحدة الثقافية العربية عام ،1961</a:t>
            </a:r>
            <a:endParaRPr lang="en-US" dirty="0"/>
          </a:p>
          <a:p>
            <a:r>
              <a:rPr lang="ar-IQ" dirty="0"/>
              <a:t>ج- الميثاق العربي للعمل عام 1965، والميثاق الاقتصادي القومي العربي الصادر عن مؤتمر القمة العربي عام 1980، والميثاق الاجتماعي العربي الذي أصدره المؤتمر الأول لوزراء العرب للشؤون الاجتماعية عام 1980 </a:t>
            </a:r>
            <a:endParaRPr lang="en-US" dirty="0"/>
          </a:p>
          <a:p>
            <a:r>
              <a:rPr lang="ar-IQ" dirty="0"/>
              <a:t>د- ميثاق حقوق الطفل العربي المعتمد من قبل مجلس وزراء الشؤون الاجتماعية والعمل العرب في عام 1983</a:t>
            </a:r>
            <a:endParaRPr lang="en-US" dirty="0"/>
          </a:p>
          <a:p>
            <a:pPr marL="0" indent="0">
              <a:buNone/>
            </a:pPr>
            <a:endParaRPr lang="ar-IQ" dirty="0"/>
          </a:p>
        </p:txBody>
      </p:sp>
      <p:sp>
        <p:nvSpPr>
          <p:cNvPr id="4" name="مستطيل 3"/>
          <p:cNvSpPr/>
          <p:nvPr/>
        </p:nvSpPr>
        <p:spPr>
          <a:xfrm>
            <a:off x="2286000" y="-1326148"/>
            <a:ext cx="4572000" cy="369332"/>
          </a:xfrm>
          <a:prstGeom prst="rect">
            <a:avLst/>
          </a:prstGeom>
        </p:spPr>
        <p:txBody>
          <a:bodyPr>
            <a:spAutoFit/>
          </a:bodyPr>
          <a:lstStyle/>
          <a:p>
            <a:r>
              <a:rPr lang="ar-IQ" dirty="0"/>
              <a:t> </a:t>
            </a:r>
            <a:endParaRPr lang="en-US" dirty="0"/>
          </a:p>
        </p:txBody>
      </p:sp>
    </p:spTree>
    <p:extLst>
      <p:ext uri="{BB962C8B-B14F-4D97-AF65-F5344CB8AC3E}">
        <p14:creationId xmlns:p14="http://schemas.microsoft.com/office/powerpoint/2010/main" val="13513491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r>
            <a:br>
              <a:rPr lang="en-US" dirty="0"/>
            </a:br>
            <a:r>
              <a:rPr lang="ar-IQ" b="1" dirty="0"/>
              <a:t>الإعلان العالمي لحقوق وحريات الإنسان</a:t>
            </a:r>
            <a:endParaRPr lang="en-US" dirty="0"/>
          </a:p>
        </p:txBody>
      </p:sp>
      <p:sp>
        <p:nvSpPr>
          <p:cNvPr id="3" name="عنصر نائب للمحتوى 2"/>
          <p:cNvSpPr>
            <a:spLocks noGrp="1"/>
          </p:cNvSpPr>
          <p:nvPr>
            <p:ph sz="quarter" idx="1"/>
          </p:nvPr>
        </p:nvSpPr>
        <p:spPr/>
        <p:txBody>
          <a:bodyPr>
            <a:normAutofit fontScale="85000" lnSpcReduction="20000"/>
          </a:bodyPr>
          <a:lstStyle/>
          <a:p>
            <a:r>
              <a:rPr lang="ar-IQ" b="1" dirty="0"/>
              <a:t> </a:t>
            </a:r>
            <a:r>
              <a:rPr lang="ar-IQ" dirty="0"/>
              <a:t> إذ تم في 10 كانون الأول سنة 1948 اعتماد الجمعية العامة للأمم المتحدة الإعلان  العالمي لحقوق الإنسان وأصدرته وطلبت من الدول الأعضاء أن تدعو لنص الإعلان وتعمل على نشرة وتوزيعه وشرحه ولاسيما في المدارس والمعاهد والجامعات لان هذا الحدث يعد هاما في تاريخ البشرية وجاء ت العبارة الشهيرة لهذا الإعلان (( يولد جميع الناس متمتعين بحقوق متساوية غير قابلة للتصرف وحريات أساسية )) .</a:t>
            </a:r>
            <a:endParaRPr lang="en-US" dirty="0"/>
          </a:p>
          <a:p>
            <a:r>
              <a:rPr lang="ar-IQ" b="1" dirty="0"/>
              <a:t>     ولذلك نذكر أهم هذه الحقوق التي نادت بها هذه الجمعية مرتبه بحسب ورود المواد فيها وكالاتي .</a:t>
            </a:r>
            <a:endParaRPr lang="en-US" dirty="0"/>
          </a:p>
          <a:p>
            <a:r>
              <a:rPr lang="ar-IQ" b="1" dirty="0"/>
              <a:t>المادة 1:- </a:t>
            </a:r>
            <a:r>
              <a:rPr lang="ar-IQ" dirty="0"/>
              <a:t>يولد جميع الناس أحرارا متساوين في الكرامة والحقوق وقد وهبوا عقلا  وضميرا وعليهم أن يعامل احدهم الأخر بروح الإخاء . </a:t>
            </a:r>
            <a:endParaRPr lang="en-US" dirty="0"/>
          </a:p>
          <a:p>
            <a:r>
              <a:rPr lang="ar-IQ" b="1" dirty="0"/>
              <a:t>المادة 2 :-</a:t>
            </a:r>
            <a:r>
              <a:rPr lang="ar-IQ" dirty="0"/>
              <a:t> لكل إنسان التمتع بكافة الحقوق والحريات الواردة في هذا الإعلان ودون تمييز في اللون أو العنصر أو الجنس أو اللغة أو الدين أو حتى الرأي السياسي .</a:t>
            </a:r>
            <a:endParaRPr lang="en-US" dirty="0"/>
          </a:p>
          <a:p>
            <a:r>
              <a:rPr lang="ar-IQ" b="1" dirty="0"/>
              <a:t>المادة 3:-</a:t>
            </a:r>
            <a:r>
              <a:rPr lang="ar-IQ" dirty="0"/>
              <a:t> لكل فرد الحق في الحياة والحرية وسلامة الشخصية .  </a:t>
            </a:r>
            <a:endParaRPr lang="en-US" dirty="0"/>
          </a:p>
          <a:p>
            <a:r>
              <a:rPr lang="ar-IQ" b="1" dirty="0"/>
              <a:t>المادة 4 :-</a:t>
            </a:r>
            <a:r>
              <a:rPr lang="ar-IQ" dirty="0"/>
              <a:t> لا يجوز استرقاق أو استبعاد أي شخص ويحضر الاسترقاق وتجارته  بكافة إشكالها .</a:t>
            </a:r>
            <a:endParaRPr lang="en-US" dirty="0"/>
          </a:p>
          <a:p>
            <a:r>
              <a:rPr lang="ar-IQ" b="1" dirty="0"/>
              <a:t>المادة 5 :-</a:t>
            </a:r>
            <a:r>
              <a:rPr lang="ar-IQ" dirty="0"/>
              <a:t> لا يتعرض أي إنسان للتغريب والمعاملة القاسية أو الوحشية التي تحط من كرامته . </a:t>
            </a:r>
            <a:endParaRPr lang="ar-IQ" dirty="0"/>
          </a:p>
        </p:txBody>
      </p:sp>
      <p:sp>
        <p:nvSpPr>
          <p:cNvPr id="5" name="مستطيل 4"/>
          <p:cNvSpPr/>
          <p:nvPr/>
        </p:nvSpPr>
        <p:spPr>
          <a:xfrm>
            <a:off x="2286000" y="-633650"/>
            <a:ext cx="5742384" cy="369332"/>
          </a:xfrm>
          <a:prstGeom prst="rect">
            <a:avLst/>
          </a:prstGeom>
        </p:spPr>
        <p:txBody>
          <a:bodyPr wrap="square">
            <a:spAutoFit/>
          </a:bodyPr>
          <a:lstStyle/>
          <a:p>
            <a:r>
              <a:rPr lang="ar-IQ" dirty="0"/>
              <a:t> إذ تم في </a:t>
            </a:r>
            <a:r>
              <a:rPr lang="ar-IQ" dirty="0" smtClean="0"/>
              <a:t>10.</a:t>
            </a:r>
            <a:endParaRPr lang="ar-IQ" dirty="0"/>
          </a:p>
        </p:txBody>
      </p:sp>
    </p:spTree>
    <p:extLst>
      <p:ext uri="{BB962C8B-B14F-4D97-AF65-F5344CB8AC3E}">
        <p14:creationId xmlns:p14="http://schemas.microsoft.com/office/powerpoint/2010/main" val="3250313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مفهوم وتعريف حقوق الإنسان </a:t>
            </a:r>
            <a:r>
              <a:rPr lang="en-US" dirty="0"/>
              <a:t/>
            </a:r>
            <a:br>
              <a:rPr lang="en-US" dirty="0"/>
            </a:br>
            <a:endParaRPr lang="ar-IQ" dirty="0"/>
          </a:p>
        </p:txBody>
      </p:sp>
      <p:sp>
        <p:nvSpPr>
          <p:cNvPr id="3" name="عنصر نائب للمحتوى 2"/>
          <p:cNvSpPr>
            <a:spLocks noGrp="1"/>
          </p:cNvSpPr>
          <p:nvPr>
            <p:ph sz="quarter" idx="1"/>
          </p:nvPr>
        </p:nvSpPr>
        <p:spPr>
          <a:xfrm>
            <a:off x="457200" y="1268760"/>
            <a:ext cx="7467600" cy="4873752"/>
          </a:xfrm>
        </p:spPr>
        <p:txBody>
          <a:bodyPr>
            <a:normAutofit/>
          </a:bodyPr>
          <a:lstStyle/>
          <a:p>
            <a:r>
              <a:rPr lang="ar-IQ" dirty="0"/>
              <a:t> </a:t>
            </a:r>
          </a:p>
        </p:txBody>
      </p:sp>
      <p:sp>
        <p:nvSpPr>
          <p:cNvPr id="5" name="مستطيل 4"/>
          <p:cNvSpPr/>
          <p:nvPr/>
        </p:nvSpPr>
        <p:spPr>
          <a:xfrm>
            <a:off x="2411760" y="1340768"/>
            <a:ext cx="5886400" cy="4524315"/>
          </a:xfrm>
          <a:prstGeom prst="rect">
            <a:avLst/>
          </a:prstGeom>
        </p:spPr>
        <p:txBody>
          <a:bodyPr wrap="square">
            <a:spAutoFit/>
          </a:bodyPr>
          <a:lstStyle/>
          <a:p>
            <a:r>
              <a:rPr lang="ar-IQ" dirty="0"/>
              <a:t>هي المعايير الأساسية التي لا يمكن للإنسان أن يعيشوا بكرامة باعتبارهم بشراً من دونها وان حقوق الإنسان هي أساس الحرية والعدالة والمساواة وان من شان هذه الحقوق واحترامها إتاحة إمكانية تنمية الفرد والمجتمع تنمية كاملة ، وتمتد جذور تنمية حقوق الإنسان في الصراع من اجل الحرية والمساواة في كل مكان في العالم ويوجد الأساس الذي تقوم عليه حقوق الإنسان مثل احترام حياة الإنسان وكرامته في اغلب الديانات والفلسفات . ويمكن ان نورد أهم التعريفات التي </a:t>
            </a:r>
            <a:r>
              <a:rPr lang="ar-IQ" dirty="0" err="1"/>
              <a:t>تنأولت</a:t>
            </a:r>
            <a:r>
              <a:rPr lang="ar-IQ" dirty="0"/>
              <a:t> موضوع حقوق الانسان وكما هو آتي :</a:t>
            </a:r>
            <a:endParaRPr lang="en-US" dirty="0"/>
          </a:p>
          <a:p>
            <a:r>
              <a:rPr lang="ar-IQ" b="1" dirty="0"/>
              <a:t>عرفها الأستاذ </a:t>
            </a:r>
            <a:r>
              <a:rPr lang="ar-IQ" b="1" dirty="0" err="1"/>
              <a:t>رينيه</a:t>
            </a:r>
            <a:r>
              <a:rPr lang="ar-IQ" b="1" dirty="0"/>
              <a:t> كاسان بأنها</a:t>
            </a:r>
            <a:r>
              <a:rPr lang="ar-IQ" dirty="0"/>
              <a:t> : فرع خاص من فروع العلوم الاجتماعية، يختص بدراسة العلاقات بين الناس، استناداً الى كرامة الانسان، بتحديد الحقوق والرخصة الضرورية لازدهار كل كائن إنسان .</a:t>
            </a:r>
            <a:endParaRPr lang="en-US" dirty="0"/>
          </a:p>
          <a:p>
            <a:r>
              <a:rPr lang="ar-IQ" b="1" dirty="0"/>
              <a:t>أما الفرنسي ايف ماديو فقد قال بأنها</a:t>
            </a:r>
            <a:r>
              <a:rPr lang="ar-IQ" dirty="0"/>
              <a:t> : الحقوق الشخصية المعترف بها وطنياً ودولياً والتي في ظل حضارة معينة، تضمن الجمع بين تأكيد الكرامة الانسانية وحمايتها من جهة، والمحافظة على النظام العام من جهة أخرى .</a:t>
            </a:r>
            <a:endParaRPr lang="en-US" dirty="0"/>
          </a:p>
          <a:p>
            <a:r>
              <a:rPr lang="ar-IQ" b="1" dirty="0"/>
              <a:t>بينما عرف الدكتور جابر </a:t>
            </a:r>
            <a:r>
              <a:rPr lang="ar-IQ" b="1" dirty="0" err="1"/>
              <a:t>الرأوي</a:t>
            </a:r>
            <a:r>
              <a:rPr lang="ar-IQ" b="1" dirty="0"/>
              <a:t> بأنها</a:t>
            </a:r>
            <a:r>
              <a:rPr lang="ar-IQ" dirty="0"/>
              <a:t> : الحقوق التي تهدف الى ضمان وحماية معنى الإنسانية في مختلف المجالات السياسية والاقتصادية والاجتماعية والثقافية . </a:t>
            </a:r>
            <a:endParaRPr lang="en-US" dirty="0"/>
          </a:p>
        </p:txBody>
      </p:sp>
    </p:spTree>
    <p:extLst>
      <p:ext uri="{BB962C8B-B14F-4D97-AF65-F5344CB8AC3E}">
        <p14:creationId xmlns:p14="http://schemas.microsoft.com/office/powerpoint/2010/main" val="149957108"/>
      </p:ext>
    </p:extLst>
  </p:cSld>
  <p:clrMapOvr>
    <a:masterClrMapping/>
  </p:clrMapOvr>
  <p:transition spd="slow">
    <p:pull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a:bodyPr>
          <a:lstStyle/>
          <a:p>
            <a:r>
              <a:rPr lang="ar-IQ" b="1" dirty="0"/>
              <a:t> </a:t>
            </a:r>
            <a:endParaRPr lang="ar-IQ" dirty="0"/>
          </a:p>
        </p:txBody>
      </p:sp>
      <p:sp>
        <p:nvSpPr>
          <p:cNvPr id="4" name="مستطيل 3"/>
          <p:cNvSpPr/>
          <p:nvPr/>
        </p:nvSpPr>
        <p:spPr>
          <a:xfrm>
            <a:off x="1043608" y="1424965"/>
            <a:ext cx="7200800" cy="4524315"/>
          </a:xfrm>
          <a:prstGeom prst="rect">
            <a:avLst/>
          </a:prstGeom>
        </p:spPr>
        <p:txBody>
          <a:bodyPr wrap="square">
            <a:spAutoFit/>
          </a:bodyPr>
          <a:lstStyle/>
          <a:p>
            <a:r>
              <a:rPr lang="ar-IQ" b="1" dirty="0"/>
              <a:t>المادة 6:- </a:t>
            </a:r>
            <a:r>
              <a:rPr lang="ar-IQ" dirty="0"/>
              <a:t>لكل إنسان أينما وجد الحق في أن يعرف بشخصية قانونية</a:t>
            </a:r>
            <a:r>
              <a:rPr lang="ar-IQ" b="1" dirty="0"/>
              <a:t> .  </a:t>
            </a:r>
            <a:endParaRPr lang="en-US" dirty="0"/>
          </a:p>
          <a:p>
            <a:r>
              <a:rPr lang="ar-IQ" b="1" dirty="0"/>
              <a:t>المادة 7:-</a:t>
            </a:r>
            <a:r>
              <a:rPr lang="ar-IQ" dirty="0"/>
              <a:t> كل</a:t>
            </a:r>
            <a:r>
              <a:rPr lang="ar-IQ" b="1" dirty="0"/>
              <a:t> </a:t>
            </a:r>
            <a:r>
              <a:rPr lang="ar-IQ" dirty="0"/>
              <a:t>الناس سواسية أمام القانون ولهم الحق في التمتع بحماية متكافئة دون تمييز</a:t>
            </a:r>
            <a:r>
              <a:rPr lang="ar-IQ" b="1" dirty="0"/>
              <a:t> . </a:t>
            </a:r>
            <a:endParaRPr lang="en-US" dirty="0"/>
          </a:p>
          <a:p>
            <a:r>
              <a:rPr lang="ar-IQ" b="1" dirty="0"/>
              <a:t>المادة 8 :-  </a:t>
            </a:r>
            <a:r>
              <a:rPr lang="ar-IQ" dirty="0"/>
              <a:t>كل إنسان له الحق باللجوء إلى المحاكم الوطنية لإنصافه من أعمال فيها</a:t>
            </a:r>
            <a:r>
              <a:rPr lang="ar-IQ" b="1" dirty="0"/>
              <a:t> </a:t>
            </a:r>
            <a:r>
              <a:rPr lang="ar-IQ" dirty="0"/>
              <a:t>اعتداء على حقوقه الأساسية</a:t>
            </a:r>
            <a:r>
              <a:rPr lang="ar-IQ" b="1" dirty="0"/>
              <a:t> . </a:t>
            </a:r>
            <a:endParaRPr lang="en-US" dirty="0"/>
          </a:p>
          <a:p>
            <a:r>
              <a:rPr lang="ar-IQ" b="1" dirty="0"/>
              <a:t>المادة 9:-</a:t>
            </a:r>
            <a:r>
              <a:rPr lang="ar-IQ" dirty="0"/>
              <a:t> ولا يجوز القبض على أي إنسان أو حجزه أو نفيه تعسفا وظلماً</a:t>
            </a:r>
            <a:r>
              <a:rPr lang="ar-IQ" b="1" dirty="0"/>
              <a:t> </a:t>
            </a:r>
            <a:r>
              <a:rPr lang="ar-IQ" dirty="0"/>
              <a:t>.</a:t>
            </a:r>
            <a:endParaRPr lang="en-US" dirty="0"/>
          </a:p>
          <a:p>
            <a:r>
              <a:rPr lang="ar-IQ" b="1" dirty="0"/>
              <a:t>المادة 10:- </a:t>
            </a:r>
            <a:r>
              <a:rPr lang="ar-IQ" dirty="0"/>
              <a:t>لكل فرد الحق في النظر إلى قضيته أمام محكمة مستقلة نزيهة نظراً عادلاً علنياً  للفصل في حقوقه والتزاماته وأية تهمة جنائية توجه إلية</a:t>
            </a:r>
            <a:r>
              <a:rPr lang="ar-IQ" b="1" dirty="0"/>
              <a:t> . </a:t>
            </a:r>
            <a:endParaRPr lang="en-US" dirty="0"/>
          </a:p>
          <a:p>
            <a:r>
              <a:rPr lang="ar-IQ" b="1" dirty="0"/>
              <a:t>المادة 11 :- </a:t>
            </a:r>
            <a:r>
              <a:rPr lang="ar-IQ" dirty="0"/>
              <a:t>كل متهم بجريمة يعتبر بريئا حتى تثبت أدانته . لا يدان أي شخص جراء أداء عمل أو الامتناع عن أداء العمل ،إلا إذا كان جرما وفق القانون الوطني والدولي</a:t>
            </a:r>
            <a:endParaRPr lang="en-US" dirty="0"/>
          </a:p>
          <a:p>
            <a:r>
              <a:rPr lang="ar-IQ" b="1" dirty="0"/>
              <a:t>  </a:t>
            </a:r>
            <a:endParaRPr lang="en-US" dirty="0"/>
          </a:p>
          <a:p>
            <a:r>
              <a:rPr lang="ar-IQ" b="1" dirty="0"/>
              <a:t>المادة 12:-</a:t>
            </a:r>
            <a:r>
              <a:rPr lang="ar-IQ" dirty="0"/>
              <a:t> لا يتعرض احد لتدخل تعسفي في حياته الخاصة أو أسرته أو مسكنه أو مراسلاته أو لحملات على شرفه أو سمعته ...الخ .</a:t>
            </a:r>
            <a:endParaRPr lang="en-US" dirty="0"/>
          </a:p>
          <a:p>
            <a:r>
              <a:rPr lang="ar-IQ" b="1" dirty="0"/>
              <a:t>المادة 13:- </a:t>
            </a:r>
            <a:r>
              <a:rPr lang="ar-IQ" dirty="0"/>
              <a:t>لكل شخص حق التنقل واختيار محل إقامته داخل البلد أو خارج حدوده . يحق له مغادرة البلد والعودة إليه .</a:t>
            </a:r>
            <a:endParaRPr lang="en-US" dirty="0"/>
          </a:p>
          <a:p>
            <a:r>
              <a:rPr lang="ar-IQ" b="1" dirty="0"/>
              <a:t>المادة 14 :- </a:t>
            </a:r>
            <a:r>
              <a:rPr lang="ar-IQ" dirty="0"/>
              <a:t>لكل فرد حق اللجوء إلى بلاد أخرى هربا من الاضطهاد . لانتفع من هذا الحق من قدم للمحاكمة في جرائم غير سياسية  أو أعمال نتناقض مواثيق الأمم المتحدة</a:t>
            </a:r>
            <a:endParaRPr lang="en-US" dirty="0"/>
          </a:p>
        </p:txBody>
      </p:sp>
    </p:spTree>
    <p:extLst>
      <p:ext uri="{BB962C8B-B14F-4D97-AF65-F5344CB8AC3E}">
        <p14:creationId xmlns:p14="http://schemas.microsoft.com/office/powerpoint/2010/main" val="3250313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dirty="0" smtClean="0"/>
              <a:t/>
            </a:r>
            <a:br>
              <a:rPr lang="ar-IQ" dirty="0" smtClean="0"/>
            </a:br>
            <a:r>
              <a:rPr lang="en-US" dirty="0"/>
              <a:t/>
            </a:r>
            <a:br>
              <a:rPr lang="en-US" dirty="0"/>
            </a:br>
            <a:endParaRPr lang="ar-IQ" dirty="0"/>
          </a:p>
        </p:txBody>
      </p:sp>
      <p:sp>
        <p:nvSpPr>
          <p:cNvPr id="3" name="عنصر نائب للمحتوى 2"/>
          <p:cNvSpPr>
            <a:spLocks noGrp="1"/>
          </p:cNvSpPr>
          <p:nvPr>
            <p:ph sz="quarter" idx="1"/>
          </p:nvPr>
        </p:nvSpPr>
        <p:spPr/>
        <p:txBody>
          <a:bodyPr>
            <a:normAutofit/>
          </a:bodyPr>
          <a:lstStyle/>
          <a:p>
            <a:r>
              <a:rPr lang="ar-IQ" b="1" dirty="0" smtClean="0"/>
              <a:t> </a:t>
            </a:r>
            <a:endParaRPr lang="ar-IQ" dirty="0"/>
          </a:p>
        </p:txBody>
      </p:sp>
    </p:spTree>
    <p:extLst>
      <p:ext uri="{BB962C8B-B14F-4D97-AF65-F5344CB8AC3E}">
        <p14:creationId xmlns:p14="http://schemas.microsoft.com/office/powerpoint/2010/main" val="3250313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المحاضرة الخامسة/ ظاهرة </a:t>
            </a:r>
            <a:r>
              <a:rPr lang="ar-IQ" b="1" dirty="0"/>
              <a:t>الفساد الإداري</a:t>
            </a:r>
            <a:endParaRPr lang="en-US" dirty="0"/>
          </a:p>
        </p:txBody>
      </p:sp>
      <p:sp>
        <p:nvSpPr>
          <p:cNvPr id="3" name="عنصر نائب للمحتوى 2"/>
          <p:cNvSpPr>
            <a:spLocks noGrp="1"/>
          </p:cNvSpPr>
          <p:nvPr>
            <p:ph sz="quarter" idx="1"/>
          </p:nvPr>
        </p:nvSpPr>
        <p:spPr>
          <a:xfrm>
            <a:off x="395536" y="1484784"/>
            <a:ext cx="7467600" cy="4873752"/>
          </a:xfrm>
        </p:spPr>
        <p:txBody>
          <a:bodyPr>
            <a:normAutofit lnSpcReduction="10000"/>
          </a:bodyPr>
          <a:lstStyle/>
          <a:p>
            <a:r>
              <a:rPr lang="ar-IQ" b="1" u="sng" dirty="0"/>
              <a:t>اولاً: مفهوم الفساد الاداري</a:t>
            </a:r>
            <a:endParaRPr lang="en-US" dirty="0"/>
          </a:p>
          <a:p>
            <a:r>
              <a:rPr lang="ar-IQ" dirty="0"/>
              <a:t>تعد ظاهرة الفساد الإداري كما يذهب المختصون في مجال السياسة والاجتماع والاقتصاد إلى أنها ظاهرة اجتماعية وسياسية ويكاد لا يخلو منها أي مجتمع سواء كان من الدول المتقدمة أو الدول النامية ولكن بدرجات متفاوتة ومستويات مختلفة ، كما </a:t>
            </a:r>
            <a:r>
              <a:rPr lang="ar-IQ" dirty="0" err="1"/>
              <a:t>يوصفه</a:t>
            </a:r>
            <a:r>
              <a:rPr lang="ar-IQ" dirty="0"/>
              <a:t> البعض انه ذو مفهوم واسع ومطاطي في الوقت نفسه فقد يكون ذلك من خلال انتشار الرشوة أو المحسوبية أو التزوير أو تعيين الأقارب والأصدقاء في مناصب إدارية لا تتناسب مع مؤهلاتهم العلمية، أو يكون ذلك بعدم مواكبة التطور وتحجيم إدارات بحجة التوفير، مما يعني ثقل كاهل الموظفين في الإدارات الأخرى واستغلال ذلك في الرشوة . وتتجلى ظاهرة الفساد بمجموعة من السلوكيات التي يقوم بها بعض من يتولون المناصب العامة، </a:t>
            </a:r>
            <a:r>
              <a:rPr lang="ar-IQ" dirty="0" err="1"/>
              <a:t>وباالرغم</a:t>
            </a:r>
            <a:r>
              <a:rPr lang="ar-IQ" dirty="0"/>
              <a:t> من التشابه أحيانا والتداخل فيما بينها إلا أنه يمكن إجمالها </a:t>
            </a:r>
            <a:r>
              <a:rPr lang="ar-IQ" dirty="0" err="1"/>
              <a:t>باالرشوة</a:t>
            </a:r>
            <a:r>
              <a:rPr lang="ar-IQ" dirty="0"/>
              <a:t> والمحسوبية والمحاباة ونهب المال العام </a:t>
            </a:r>
            <a:r>
              <a:rPr lang="ar-IQ" dirty="0" err="1"/>
              <a:t>والإبتزاز</a:t>
            </a:r>
            <a:r>
              <a:rPr lang="ar-IQ" dirty="0" smtClean="0"/>
              <a:t>.</a:t>
            </a:r>
            <a:endParaRPr lang="en-US" dirty="0"/>
          </a:p>
        </p:txBody>
      </p:sp>
    </p:spTree>
    <p:extLst>
      <p:ext uri="{BB962C8B-B14F-4D97-AF65-F5344CB8AC3E}">
        <p14:creationId xmlns:p14="http://schemas.microsoft.com/office/powerpoint/2010/main" val="16670893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dirty="0"/>
          </a:p>
        </p:txBody>
      </p:sp>
      <p:sp>
        <p:nvSpPr>
          <p:cNvPr id="3" name="عنصر نائب للمحتوى 2"/>
          <p:cNvSpPr>
            <a:spLocks noGrp="1"/>
          </p:cNvSpPr>
          <p:nvPr>
            <p:ph sz="quarter" idx="1"/>
          </p:nvPr>
        </p:nvSpPr>
        <p:spPr/>
        <p:txBody>
          <a:bodyPr>
            <a:normAutofit fontScale="85000" lnSpcReduction="10000"/>
          </a:bodyPr>
          <a:lstStyle/>
          <a:p>
            <a:r>
              <a:rPr lang="ar-IQ" dirty="0"/>
              <a:t> </a:t>
            </a:r>
            <a:r>
              <a:rPr lang="ar-IQ" dirty="0"/>
              <a:t>وبالرغم من أن الأسباب الرئيسية لظهور الفساد وانتشاره متشابهة في معظم المجتمعات إلا انه يمكن ملاحظة خصوصية في تفسير ظاهرة الفساد بين شعب وآخر تبعا </a:t>
            </a:r>
            <a:r>
              <a:rPr lang="ar-IQ" dirty="0" err="1"/>
              <a:t>لإختلاف</a:t>
            </a:r>
            <a:r>
              <a:rPr lang="ar-IQ" dirty="0"/>
              <a:t> الثقافات والقيم السائدة، كما تختلف النظرة إلى هذه الظاهرة </a:t>
            </a:r>
            <a:r>
              <a:rPr lang="ar-IQ" dirty="0" err="1"/>
              <a:t>بإختلاف</a:t>
            </a:r>
            <a:r>
              <a:rPr lang="ar-IQ" dirty="0"/>
              <a:t> الزاوية التي ينظر إليها من خلالها، وذلك </a:t>
            </a:r>
            <a:r>
              <a:rPr lang="ar-IQ" dirty="0" err="1"/>
              <a:t>مابين</a:t>
            </a:r>
            <a:r>
              <a:rPr lang="ar-IQ" dirty="0"/>
              <a:t> رؤية سياسية أو </a:t>
            </a:r>
            <a:r>
              <a:rPr lang="ar-IQ" dirty="0" err="1"/>
              <a:t>إقتصادية</a:t>
            </a:r>
            <a:r>
              <a:rPr lang="ar-IQ" dirty="0"/>
              <a:t> أو </a:t>
            </a:r>
            <a:r>
              <a:rPr lang="ar-IQ" dirty="0" err="1"/>
              <a:t>إجتماعية</a:t>
            </a:r>
            <a:r>
              <a:rPr lang="ar-IQ" dirty="0"/>
              <a:t>، وهو </a:t>
            </a:r>
            <a:r>
              <a:rPr lang="ar-IQ" dirty="0" err="1"/>
              <a:t>مايبرر</a:t>
            </a:r>
            <a:r>
              <a:rPr lang="ar-IQ" dirty="0"/>
              <a:t> </a:t>
            </a:r>
            <a:r>
              <a:rPr lang="ar-IQ" dirty="0" err="1"/>
              <a:t>الإختلاف</a:t>
            </a:r>
            <a:r>
              <a:rPr lang="ar-IQ" dirty="0"/>
              <a:t> في تحديد مفهوم الفساد. إن مكافحة الفساد تستدعي تحديدا لهذا المفهوم كما تستدعي بياناً لأسباب انتشاره في المجتمع، وتوضيح أبرز صوره وأشكاله، والآثار السياسية </a:t>
            </a:r>
            <a:r>
              <a:rPr lang="ar-IQ" dirty="0" err="1"/>
              <a:t>والإقتصادية</a:t>
            </a:r>
            <a:r>
              <a:rPr lang="ar-IQ" dirty="0"/>
              <a:t> المترتبة عليه، وسبل مكافحته، وبلورة رأي عام مضاد له وبناء إرادة سياسية لمواجهته، وتبني </a:t>
            </a:r>
            <a:r>
              <a:rPr lang="ar-IQ" dirty="0" err="1"/>
              <a:t>إستراتيجيات</a:t>
            </a:r>
            <a:r>
              <a:rPr lang="ar-IQ" dirty="0"/>
              <a:t> لذلك تتناسب مع طبيعة كل مجتمع. لذا وجب علينا تحديد مفهوم الفساد. ازدادت واتسعت ظاهرة الفساد الإداري والمالي في العصر الحديث خاصة في الدول النامية . وللفساد الإداري والمالي أثاراً مدمرة وكبيرة على المجتمع وحقوق الإنسان في مختلف النشاطات الاجتماعية والاقتصادية والسياسية وحتى الثقافية مما يستوجب أن نقف على مفاصل هذه الظاهرة ومسبباتها ومن ثم الوقوف على آثارها والمعالجات الموضوعية لهذه الظاهرة الخطيرة . </a:t>
            </a:r>
            <a:r>
              <a:rPr lang="ar-IQ" dirty="0" err="1"/>
              <a:t>فاالفساد</a:t>
            </a:r>
            <a:r>
              <a:rPr lang="ar-IQ" dirty="0"/>
              <a:t> الإداري مفهوم واسع لا يمكن أن </a:t>
            </a:r>
            <a:r>
              <a:rPr lang="ar-IQ" dirty="0" err="1"/>
              <a:t>يحويه</a:t>
            </a:r>
            <a:r>
              <a:rPr lang="ar-IQ" dirty="0"/>
              <a:t> تعريف واحد ولذلك ينظر إلى الفساد من المفهوم الواسع وهو الإخلال بشرف الوظيفة </a:t>
            </a:r>
            <a:r>
              <a:rPr lang="ar-IQ" dirty="0" err="1"/>
              <a:t>ومهنيتها</a:t>
            </a:r>
            <a:r>
              <a:rPr lang="ar-IQ" dirty="0"/>
              <a:t> وبالقيم والمعتقدات التي يؤمن بها الشخص.  ويمكن ان نورد أهم التعريفات التي </a:t>
            </a:r>
            <a:r>
              <a:rPr lang="ar-IQ" dirty="0" err="1"/>
              <a:t>تنأولت</a:t>
            </a:r>
            <a:r>
              <a:rPr lang="ar-IQ" dirty="0"/>
              <a:t> موضوع الفساد الإداري  وكما هو آتي :</a:t>
            </a:r>
            <a:endParaRPr lang="en-US" dirty="0"/>
          </a:p>
          <a:p>
            <a:endParaRPr lang="en-US" dirty="0"/>
          </a:p>
        </p:txBody>
      </p:sp>
    </p:spTree>
    <p:extLst>
      <p:ext uri="{BB962C8B-B14F-4D97-AF65-F5344CB8AC3E}">
        <p14:creationId xmlns:p14="http://schemas.microsoft.com/office/powerpoint/2010/main" val="3664024809"/>
      </p:ext>
    </p:extLst>
  </p:cSld>
  <p:clrMapOvr>
    <a:masterClrMapping/>
  </p:clrMapOvr>
  <p:transition spd="slow">
    <p:pull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u="sng" dirty="0"/>
              <a:t>تعريف الفساد الإداري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تعد ظاهرة الفساد الإداري ظاهرة عالمية لها جذور عميقة وتختلف درجة شموليتها من مجتمع إلى آخر .</a:t>
            </a:r>
            <a:endParaRPr lang="en-US" dirty="0"/>
          </a:p>
          <a:p>
            <a:r>
              <a:rPr lang="ar-IQ" dirty="0"/>
              <a:t>ويعرف الفساد لغةً بأنه </a:t>
            </a:r>
            <a:r>
              <a:rPr lang="ar-IQ" b="1" dirty="0"/>
              <a:t>( فسد ) وهو ضد ( صلح ) والفساد لغةً البطلان ويقال فسد </a:t>
            </a:r>
            <a:r>
              <a:rPr lang="ar-IQ" b="1" dirty="0" err="1"/>
              <a:t>الشئ</a:t>
            </a:r>
            <a:r>
              <a:rPr lang="ar-IQ" b="1" dirty="0"/>
              <a:t> أي بطل .</a:t>
            </a:r>
            <a:endParaRPr lang="en-US" dirty="0"/>
          </a:p>
          <a:p>
            <a:r>
              <a:rPr lang="ar-IQ" dirty="0"/>
              <a:t>ويعرف " </a:t>
            </a:r>
            <a:r>
              <a:rPr lang="ar-IQ" b="1" dirty="0"/>
              <a:t>هو شكل من أشكال السلوك المنحرف البعيد عن الأخلاقيات والتقاليد والفضيلة .</a:t>
            </a:r>
            <a:r>
              <a:rPr lang="ar-IQ" dirty="0"/>
              <a:t> </a:t>
            </a:r>
            <a:endParaRPr lang="en-US" dirty="0"/>
          </a:p>
          <a:p>
            <a:r>
              <a:rPr lang="ar-IQ" dirty="0"/>
              <a:t>أما الورقة المرجعية لوزارة التنمية الإدارية، فقد عرفت الفساد بأنه " </a:t>
            </a:r>
            <a:r>
              <a:rPr lang="ar-IQ" b="1" dirty="0"/>
              <a:t>عمل يقوم به موظف عام، أو خاص، أو </a:t>
            </a:r>
            <a:r>
              <a:rPr lang="ar-IQ" b="1" dirty="0" err="1"/>
              <a:t>أو</a:t>
            </a:r>
            <a:r>
              <a:rPr lang="ar-IQ" b="1" dirty="0"/>
              <a:t> مواطن يتم من خلاله خرق القواعد، والأنظمة، والإجراءات </a:t>
            </a:r>
            <a:r>
              <a:rPr lang="ar-IQ" b="1" dirty="0" err="1"/>
              <a:t>والمبادىء</a:t>
            </a:r>
            <a:r>
              <a:rPr lang="ar-IQ" b="1" dirty="0"/>
              <a:t> المعمول بها، أو </a:t>
            </a:r>
            <a:r>
              <a:rPr lang="ar-IQ" b="1" dirty="0" err="1"/>
              <a:t>الإنحراف</a:t>
            </a:r>
            <a:r>
              <a:rPr lang="ar-IQ" b="1" dirty="0"/>
              <a:t> عنها والتي تحكم الإنجاز المقبول للواجبات الوظيفية بقصد الحصول، أو توقع الحصول على عائد، أو ربح شخصي .</a:t>
            </a:r>
            <a:endParaRPr lang="en-US" dirty="0"/>
          </a:p>
          <a:p>
            <a:r>
              <a:rPr lang="ar-IQ" dirty="0"/>
              <a:t>كما جاء في تعريف منظمة الشفافية الدولية للفساد الإداري بأنه</a:t>
            </a:r>
            <a:r>
              <a:rPr lang="ar-IQ" b="1" dirty="0"/>
              <a:t> " كل عمل يتضمن سوء استخدام المنصب العام لتحقيق مصلحة خاصة ذاتية لنفسه أو جماعته "</a:t>
            </a:r>
            <a:endParaRPr lang="en-US" dirty="0"/>
          </a:p>
          <a:p>
            <a:r>
              <a:rPr lang="ar-IQ" dirty="0"/>
              <a:t>أما البنك الدولي فقد عرف الفساد الإداري في تقريره الصادر عام 1996 بانه </a:t>
            </a:r>
            <a:r>
              <a:rPr lang="ar-IQ" b="1" dirty="0"/>
              <a:t>" سوء استخدام السلطة من أجل مكسب خاص، يتحقق حينما يتقبل موظف رسمي رشوة أو يطلبها ويستجديها أو يبتزها، وقد يكون ذلك مقترنا بسوء استخدام السلطة حينما يقدم المواطنين الرشاوي عن قصد التحايل على السياسات العامة والقوانين أو اللوائح للحصول على مغنم </a:t>
            </a:r>
            <a:r>
              <a:rPr lang="ar-IQ" b="1" dirty="0" err="1"/>
              <a:t>شخصى</a:t>
            </a:r>
            <a:r>
              <a:rPr lang="ar-IQ" b="1" dirty="0"/>
              <a:t> حتى لو لم يحدث تقديم رشوة وذلك عن طريق محاباة الأقارب أو التوصية بهم أو سرقة موارد وأملاك الدولة أو تبديدها".</a:t>
            </a:r>
            <a:r>
              <a:rPr lang="ar-IQ" dirty="0"/>
              <a:t> </a:t>
            </a:r>
            <a:endParaRPr lang="en-US" dirty="0"/>
          </a:p>
          <a:p>
            <a:r>
              <a:rPr lang="ar-IQ" dirty="0"/>
              <a:t>إلا أن التعريف الشامل والذي تم اعتماده من قبل كل المؤسسات والمنظمات التي تهتم بظاهرة الفساد الإداري هو </a:t>
            </a:r>
            <a:r>
              <a:rPr lang="ar-IQ" b="1" dirty="0"/>
              <a:t>" استخدام الوظيفة العامة لتحقيق منافع خاصة أي الاستغلال </a:t>
            </a:r>
            <a:r>
              <a:rPr lang="ar-IQ" b="1" dirty="0" err="1"/>
              <a:t>السئ</a:t>
            </a:r>
            <a:r>
              <a:rPr lang="ar-IQ" b="1" dirty="0"/>
              <a:t> للوظيفة العامة أي  ( الرسمية ) من اجل تحقيق المصلحة الخاصة ".</a:t>
            </a:r>
            <a:endParaRPr lang="en-US" dirty="0"/>
          </a:p>
          <a:p>
            <a:endParaRPr lang="ar-IQ" dirty="0"/>
          </a:p>
        </p:txBody>
      </p:sp>
    </p:spTree>
    <p:extLst>
      <p:ext uri="{BB962C8B-B14F-4D97-AF65-F5344CB8AC3E}">
        <p14:creationId xmlns:p14="http://schemas.microsoft.com/office/powerpoint/2010/main" val="3254491332"/>
      </p:ext>
    </p:extLst>
  </p:cSld>
  <p:clrMapOvr>
    <a:masterClrMapping/>
  </p:clrMapOvr>
  <p:transition spd="slow">
    <p:cover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7500" lnSpcReduction="20000"/>
          </a:bodyPr>
          <a:lstStyle/>
          <a:p>
            <a:r>
              <a:rPr lang="ar-IQ" dirty="0"/>
              <a:t>وكما يعرف الفساد الإداري بأنه " </a:t>
            </a:r>
            <a:r>
              <a:rPr lang="ar-IQ" b="1" dirty="0"/>
              <a:t>كل ما يتعلق بمظاهر الفساد من الانحرافات الإدارية والوظيفية والمخالفات التي تصدر عن الموظف العام في أثناء تأديته مهامه الوظيفية في منظومة التشريعات والقوانين السائدة في البلد</a:t>
            </a:r>
            <a:r>
              <a:rPr lang="ar-IQ" dirty="0"/>
              <a:t> " .</a:t>
            </a:r>
            <a:endParaRPr lang="en-US" dirty="0"/>
          </a:p>
          <a:p>
            <a:pPr marL="0" indent="0">
              <a:buNone/>
            </a:pPr>
            <a:r>
              <a:rPr lang="ar-IQ" dirty="0"/>
              <a:t>  من المهم التفريق بين </a:t>
            </a:r>
            <a:r>
              <a:rPr lang="ar-IQ" b="1" dirty="0"/>
              <a:t>"الفساد" و"الإفساد" </a:t>
            </a:r>
            <a:r>
              <a:rPr lang="ar-IQ" dirty="0" err="1"/>
              <a:t>فألأول</a:t>
            </a:r>
            <a:r>
              <a:rPr lang="ar-IQ" dirty="0"/>
              <a:t> ظاهرة عادية طالما كانت في حدها الأدنى وشأنه شأن الجريمة التي </a:t>
            </a:r>
            <a:r>
              <a:rPr lang="ar-IQ" dirty="0" err="1"/>
              <a:t>لاتقض</a:t>
            </a:r>
            <a:r>
              <a:rPr lang="ar-IQ" dirty="0"/>
              <a:t> مضجع المجتمع انها كانت في مستويات متدنية، بينما </a:t>
            </a:r>
            <a:r>
              <a:rPr lang="ar-IQ" b="1" dirty="0"/>
              <a:t>الإفساد </a:t>
            </a:r>
            <a:r>
              <a:rPr lang="ar-IQ" dirty="0"/>
              <a:t>هو سياسة تهدف الى نشر الفساد بين غير الملوثين به وذلك لغرض تشويه المجتمع فيصبح الفاسد فرداً من أبناء الشعب لأن كل واحد من المجتمع إما أن يرتشي مثلاً أو يقدم الرشوة أو يكون راشياً(وسيطاً) ويصبح الفساد ظاهرة عامة لا يمكن مقاومتها. فالإفساد هو محاولة من دهاقنة الفساد إلى توحيد السلطة أو الإدارة مع المجتمع، فيصبح الفساد ظاهرة مقبولة اجتماعياً وسياسياً وإدارياً كما هو حال الرذيلة التي تحاول أن تعم على الجميع فلا يبقى للفضيلة من دور يذكر .</a:t>
            </a:r>
            <a:endParaRPr lang="en-US" dirty="0"/>
          </a:p>
          <a:p>
            <a:pPr marL="0" indent="0">
              <a:buNone/>
            </a:pPr>
            <a:r>
              <a:rPr lang="ar-IQ" dirty="0"/>
              <a:t>   إن الآثار المدمرة والنتائج السلبية لتفشي ظاهرة الفساد الإداري تطال كل المقومات في الحياة العامة ولعموم الشعب . فهي تهدر الأموال وتبدد الثروات والوقت والطاقات وتعرقل أداء المسؤوليات وتوقف انجاز الوظائف والخدمات ومن ثم تشكل منظومة تخريب وإفساد يسبب المزيد من التأخير في عملية البناء والتقدم ليس على المستوى المالي والاقتصادي بل على الجانب السياسي والاجتماعي وكذلك الثقافي ، فضلاً عن مؤسسات ودوائر الخدمات العامة المباشرة واليومية مع حياة الناس. </a:t>
            </a:r>
            <a:endParaRPr lang="en-US" dirty="0"/>
          </a:p>
          <a:p>
            <a:pPr marL="0" indent="0">
              <a:buNone/>
            </a:pPr>
            <a:r>
              <a:rPr lang="ar-IQ" dirty="0"/>
              <a:t> وتتمثل مظاهر الفساد الإداري بعدم احترام أوقات ومواعيد العمل في الحضور والانصراف أو تمضية الوقت وإهداره في قراءة الصحف واستقبال الزائرين والامتناع عن أداء العمل أو التراخي والتكاسل في العمل وعدم تحمل المسؤولية .</a:t>
            </a:r>
            <a:endParaRPr lang="en-US" dirty="0"/>
          </a:p>
        </p:txBody>
      </p:sp>
    </p:spTree>
    <p:extLst>
      <p:ext uri="{BB962C8B-B14F-4D97-AF65-F5344CB8AC3E}">
        <p14:creationId xmlns:p14="http://schemas.microsoft.com/office/powerpoint/2010/main" val="4127469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b="1" u="sng" dirty="0"/>
              <a:t>ثانياً: اسباب الفساد الإداري</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62500" lnSpcReduction="20000"/>
          </a:bodyPr>
          <a:lstStyle/>
          <a:p>
            <a:pPr marL="0" indent="0">
              <a:buNone/>
            </a:pPr>
            <a:r>
              <a:rPr lang="ar-IQ" b="1" dirty="0"/>
              <a:t> </a:t>
            </a:r>
            <a:r>
              <a:rPr lang="en-US" dirty="0" smtClean="0"/>
              <a:t> </a:t>
            </a:r>
            <a:r>
              <a:rPr lang="ar-IQ" dirty="0"/>
              <a:t>ويمكن إجمال مجموعة من الأسباب العامة لهذه الظاهرة وهي :</a:t>
            </a:r>
            <a:endParaRPr lang="en-US" dirty="0"/>
          </a:p>
          <a:p>
            <a:r>
              <a:rPr lang="ar-IQ" dirty="0"/>
              <a:t>1. انتشار الفقر والجهل ونقص المعرفة الفردية، وسيادة القيم </a:t>
            </a:r>
            <a:r>
              <a:rPr lang="ar-IQ" dirty="0" err="1"/>
              <a:t>التقلدية</a:t>
            </a:r>
            <a:r>
              <a:rPr lang="ar-IQ" dirty="0"/>
              <a:t> والروابط القائمة على النسب والقرابة.</a:t>
            </a:r>
            <a:endParaRPr lang="en-US" dirty="0"/>
          </a:p>
          <a:p>
            <a:r>
              <a:rPr lang="ar-IQ" dirty="0"/>
              <a:t>2. عدم الالتزام بمبدأ الفصل المتوازن بين السلطات الثلاث التنفيذية والتشريعية و القضائية في النظام السياسي .</a:t>
            </a:r>
            <a:endParaRPr lang="en-US" dirty="0"/>
          </a:p>
          <a:p>
            <a:r>
              <a:rPr lang="ar-IQ" dirty="0"/>
              <a:t>3. ضعف أجهزة الرقابة في الدولة وعدم استقلاليتها.</a:t>
            </a:r>
            <a:endParaRPr lang="en-US" dirty="0"/>
          </a:p>
          <a:p>
            <a:r>
              <a:rPr lang="ar-IQ" dirty="0"/>
              <a:t>4. تزداد الفرص لممارسة الفساد في المراحل الانتقالية والفترات التي تشهد تحولات سياسية واقتصادية واجتماعية ويساعد على ذلك حداثة أو عدم اكتمال البناء المؤسسي والإطار القانوني التي توفر بيئة مناسبة للفاسدين مستغلين ضعف الجهاز الرقابي على الوظائف العامة في هذه المراحل .</a:t>
            </a:r>
            <a:endParaRPr lang="en-US" dirty="0"/>
          </a:p>
          <a:p>
            <a:r>
              <a:rPr lang="ar-IQ" dirty="0"/>
              <a:t>5. ضعف وانحسار المرافق والخدمات والمؤسسات العامة التي تخدم المواطنين .</a:t>
            </a:r>
            <a:endParaRPr lang="en-US" dirty="0"/>
          </a:p>
          <a:p>
            <a:r>
              <a:rPr lang="ar-IQ" dirty="0"/>
              <a:t>6. غياب قواعد العمل وال غياب قواعد العمل والإجراءات المكتوبة ومدونات السلوك للموظفين في قطاعات العمل العام والخاص.</a:t>
            </a:r>
            <a:endParaRPr lang="en-US" dirty="0"/>
          </a:p>
          <a:p>
            <a:r>
              <a:rPr lang="ar-IQ" dirty="0"/>
              <a:t>7. غياب حرية الإعلام وعدم السماح لها أو للمواطنين بالوصول إلى المعلومات والسجلات العامة، مما يحول دون ممارستهم لدورهم الرقابي على أعمال الوزارات والمؤسسات العامة.</a:t>
            </a:r>
            <a:endParaRPr lang="en-US" dirty="0"/>
          </a:p>
          <a:p>
            <a:r>
              <a:rPr lang="ar-IQ" dirty="0"/>
              <a:t>8. ضعف دور مؤسسات المجتمع المدني والمؤسسات الخاصة في الرقابة على الأداء الحكومي أو عدم تمتعها بالحيادية في عملها.</a:t>
            </a:r>
            <a:endParaRPr lang="en-US" dirty="0"/>
          </a:p>
          <a:p>
            <a:r>
              <a:rPr lang="ar-IQ" dirty="0"/>
              <a:t>9. الأسباب الخارجية للفساد، وهي تنتج عن وجود مصالح وعلاقات تجارية مع شركاء خارجيين أو منتجين من دول أخرى، واستخدام وسائل غير قانونية من قبل شركات خارجية للحصول على امتيازات واحتكارات داخل الدولة. </a:t>
            </a:r>
            <a:endParaRPr lang="en-US" dirty="0"/>
          </a:p>
          <a:p>
            <a:pPr marL="0" indent="0">
              <a:buNone/>
            </a:pPr>
            <a:r>
              <a:rPr lang="ar-IQ" dirty="0"/>
              <a:t> </a:t>
            </a:r>
          </a:p>
        </p:txBody>
      </p:sp>
    </p:spTree>
    <p:extLst>
      <p:ext uri="{BB962C8B-B14F-4D97-AF65-F5344CB8AC3E}">
        <p14:creationId xmlns:p14="http://schemas.microsoft.com/office/powerpoint/2010/main" val="1657605583"/>
      </p:ext>
    </p:extLst>
  </p:cSld>
  <p:clrMapOvr>
    <a:masterClrMapping/>
  </p:clrMapOvr>
  <p:transition spd="slow">
    <p:cover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b="1" u="sng" dirty="0"/>
              <a:t>ثالثاً: أنواع الفساد الإداري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r>
              <a:rPr lang="ar-IQ" dirty="0"/>
              <a:t>يقسم الفساد الإداري الى أربع مجموعات:</a:t>
            </a:r>
            <a:endParaRPr lang="en-US" dirty="0"/>
          </a:p>
          <a:p>
            <a:r>
              <a:rPr lang="ar-IQ" b="1" dirty="0"/>
              <a:t>أولاً :- الانحرافات التنظيمية :</a:t>
            </a:r>
            <a:endParaRPr lang="en-US" dirty="0"/>
          </a:p>
          <a:p>
            <a:r>
              <a:rPr lang="ar-IQ" dirty="0"/>
              <a:t>ويقصد بها تلك المخالفات التي تصدر عن الموظف في أثناء تأديته لمهمات وظيفية والتي تتعلق بصفة أساسية بالعمل ومنها :</a:t>
            </a:r>
            <a:endParaRPr lang="en-US" dirty="0"/>
          </a:p>
          <a:p>
            <a:pPr lvl="0"/>
            <a:r>
              <a:rPr lang="ar-IQ" dirty="0"/>
              <a:t>عدم احترام العمل ومن صور ذلك </a:t>
            </a:r>
            <a:r>
              <a:rPr lang="ar-IQ" dirty="0" err="1"/>
              <a:t>التاخر</a:t>
            </a:r>
            <a:r>
              <a:rPr lang="ar-IQ" dirty="0"/>
              <a:t> في الحضور صباحا، الخروج فيوقت مبكر عن وقت الدوام الرسمي .</a:t>
            </a:r>
            <a:endParaRPr lang="en-US" dirty="0"/>
          </a:p>
          <a:p>
            <a:pPr lvl="0"/>
            <a:r>
              <a:rPr lang="ar-IQ" dirty="0"/>
              <a:t>امتناع الموظف عن أداء العمل المطلوب منه ومن صور ذلك رفض الموظف أداء العمل المكلف به.</a:t>
            </a:r>
            <a:endParaRPr lang="en-US" dirty="0"/>
          </a:p>
          <a:p>
            <a:pPr lvl="0"/>
            <a:r>
              <a:rPr lang="ar-IQ" dirty="0"/>
              <a:t>التراخي في العمل ومن صور ذلك الكسل، الرغبة في الحصول على أكبر اجر مقابل أقل جهد.</a:t>
            </a:r>
            <a:endParaRPr lang="en-US" dirty="0"/>
          </a:p>
          <a:p>
            <a:pPr lvl="0"/>
            <a:r>
              <a:rPr lang="ar-IQ" dirty="0"/>
              <a:t>عدم الالتزام بأوامر وتعليمات الرؤساء في العمل ومن صور ذلك العدوانية نحو الرئيس، عدم إطاعة أوامر الرئيس .</a:t>
            </a:r>
            <a:endParaRPr lang="en-US" dirty="0"/>
          </a:p>
          <a:p>
            <a:pPr lvl="0"/>
            <a:r>
              <a:rPr lang="ar-IQ" dirty="0"/>
              <a:t>السلبية في العمل وعدم تحمل المسؤولية ومن صور ذلك اللامبالاة، عدم إبداء </a:t>
            </a:r>
            <a:r>
              <a:rPr lang="ar-IQ" dirty="0" err="1"/>
              <a:t>الرأي،عدم</a:t>
            </a:r>
            <a:r>
              <a:rPr lang="ar-IQ" dirty="0"/>
              <a:t> الميل الى التجديد والابتكار.</a:t>
            </a:r>
            <a:endParaRPr lang="en-US" dirty="0"/>
          </a:p>
          <a:p>
            <a:pPr lvl="0"/>
            <a:r>
              <a:rPr lang="ar-IQ" dirty="0"/>
              <a:t>عدم تحمل المسؤولية ومن صور ذلك تحويل الاوراق من مستوى إداري الى آخر.</a:t>
            </a:r>
            <a:endParaRPr lang="en-US" dirty="0"/>
          </a:p>
          <a:p>
            <a:pPr lvl="0"/>
            <a:r>
              <a:rPr lang="ar-IQ" dirty="0"/>
              <a:t>إفشاء أسرار العمل التي تجلب الضرر.</a:t>
            </a:r>
            <a:endParaRPr lang="en-US" dirty="0"/>
          </a:p>
          <a:p>
            <a:pPr marL="0" indent="0">
              <a:buNone/>
            </a:pPr>
            <a:endParaRPr lang="ar-IQ" dirty="0"/>
          </a:p>
        </p:txBody>
      </p:sp>
    </p:spTree>
    <p:extLst>
      <p:ext uri="{BB962C8B-B14F-4D97-AF65-F5344CB8AC3E}">
        <p14:creationId xmlns:p14="http://schemas.microsoft.com/office/powerpoint/2010/main" val="864677053"/>
      </p:ext>
    </p:extLst>
  </p:cSld>
  <p:clrMapOvr>
    <a:masterClrMapping/>
  </p:clrMapOvr>
  <p:transition spd="slow">
    <p:cover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ثانياً :- الانحرافات السلوكية </a:t>
            </a:r>
            <a:endParaRPr lang="ar-IQ" dirty="0"/>
          </a:p>
        </p:txBody>
      </p:sp>
      <p:sp>
        <p:nvSpPr>
          <p:cNvPr id="3" name="عنصر نائب للمحتوى 2"/>
          <p:cNvSpPr>
            <a:spLocks noGrp="1"/>
          </p:cNvSpPr>
          <p:nvPr>
            <p:ph sz="quarter" idx="1"/>
          </p:nvPr>
        </p:nvSpPr>
        <p:spPr/>
        <p:txBody>
          <a:bodyPr>
            <a:normAutofit lnSpcReduction="10000"/>
          </a:bodyPr>
          <a:lstStyle/>
          <a:p>
            <a:r>
              <a:rPr lang="ar-IQ" dirty="0"/>
              <a:t> </a:t>
            </a:r>
            <a:r>
              <a:rPr lang="ar-IQ" dirty="0"/>
              <a:t>ويقصد بها تلك المخالفات الإدارية التي يرتكبها الموظف وتتعلق بمسلكه الشخصي وتصرفه ومنها :</a:t>
            </a:r>
            <a:endParaRPr lang="en-US" dirty="0"/>
          </a:p>
          <a:p>
            <a:pPr lvl="0"/>
            <a:r>
              <a:rPr lang="ar-IQ" dirty="0"/>
              <a:t>عدم المحافظة على كرامة الناس والوظيفة ومن صور ذلك ارتكاب الموظف لفعل مخل بالحياء في العمل كاستعمال المخدرات أو التورط في جرائم اخلاقية  .</a:t>
            </a:r>
            <a:endParaRPr lang="en-US" dirty="0"/>
          </a:p>
          <a:p>
            <a:pPr lvl="0"/>
            <a:r>
              <a:rPr lang="ar-IQ" dirty="0"/>
              <a:t>سوء استخدام السلطة ومن صور ذلك كتقديم الخدمات الشخصية وتسهيل الامور وتجاوز اعتبارات العدالة الموضوعية في منح أقارب أو معارف المسئولين </a:t>
            </a:r>
            <a:r>
              <a:rPr lang="ar-IQ" dirty="0" err="1"/>
              <a:t>مايطلب</a:t>
            </a:r>
            <a:r>
              <a:rPr lang="ar-IQ" dirty="0"/>
              <a:t> منهم.</a:t>
            </a:r>
            <a:endParaRPr lang="en-US" dirty="0"/>
          </a:p>
          <a:p>
            <a:pPr lvl="0"/>
            <a:r>
              <a:rPr lang="ar-IQ" dirty="0"/>
              <a:t>استخدام المحسوبية ويترتب على انتشار ظاهرة المحسوبية شغل الوظائف العامة </a:t>
            </a:r>
            <a:r>
              <a:rPr lang="ar-IQ" dirty="0" err="1"/>
              <a:t>باشخاص</a:t>
            </a:r>
            <a:r>
              <a:rPr lang="ar-IQ" dirty="0"/>
              <a:t> غير مؤهلين مما يؤثر على </a:t>
            </a:r>
            <a:r>
              <a:rPr lang="ar-IQ" dirty="0" err="1"/>
              <a:t>أنخفاض</a:t>
            </a:r>
            <a:r>
              <a:rPr lang="ar-IQ" dirty="0"/>
              <a:t> كفاءة الإدارة في تقديم الخدمات وزيادة الإنتاج . </a:t>
            </a:r>
            <a:endParaRPr lang="en-US" dirty="0"/>
          </a:p>
          <a:p>
            <a:pPr lvl="0"/>
            <a:r>
              <a:rPr lang="ar-IQ" dirty="0"/>
              <a:t>الوساطة فيستعمل بعض الموظفين الوساطة شكلا من أشكال تبادل المصالح.</a:t>
            </a:r>
            <a:endParaRPr lang="en-US" dirty="0"/>
          </a:p>
          <a:p>
            <a:endParaRPr lang="en-US" dirty="0"/>
          </a:p>
          <a:p>
            <a:endParaRPr lang="en-US" dirty="0"/>
          </a:p>
          <a:p>
            <a:endParaRPr lang="ar-IQ" dirty="0"/>
          </a:p>
        </p:txBody>
      </p:sp>
    </p:spTree>
    <p:extLst>
      <p:ext uri="{BB962C8B-B14F-4D97-AF65-F5344CB8AC3E}">
        <p14:creationId xmlns:p14="http://schemas.microsoft.com/office/powerpoint/2010/main" val="2496118196"/>
      </p:ext>
    </p:extLst>
  </p:cSld>
  <p:clrMapOvr>
    <a:masterClrMapping/>
  </p:clrMapOvr>
  <p:transition spd="slow">
    <p:cover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b="1" dirty="0" smtClean="0"/>
              <a:t> </a:t>
            </a:r>
            <a:r>
              <a:rPr lang="en-US" dirty="0"/>
              <a:t/>
            </a:r>
            <a:br>
              <a:rPr lang="en-US" dirty="0"/>
            </a:br>
            <a:r>
              <a:rPr lang="en-US" dirty="0"/>
              <a:t/>
            </a:r>
            <a:br>
              <a:rPr lang="en-US" dirty="0"/>
            </a:br>
            <a:r>
              <a:rPr lang="ar-IQ" b="1" dirty="0"/>
              <a:t>ثالثاً :- الانحرافات المالية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ويقصد بها المخالفات المالية والإدارية التي تتصل بسير العمل المنوط بالموظف ومنها :</a:t>
            </a:r>
            <a:endParaRPr lang="en-US" dirty="0"/>
          </a:p>
          <a:p>
            <a:pPr lvl="0"/>
            <a:r>
              <a:rPr lang="ar-IQ" dirty="0"/>
              <a:t>مخالفة القواعد والأحكام المالية المنصوص عليها داخل المنظمات والمؤسسات .</a:t>
            </a:r>
            <a:endParaRPr lang="en-US" dirty="0"/>
          </a:p>
          <a:p>
            <a:pPr lvl="0"/>
            <a:r>
              <a:rPr lang="ar-IQ" dirty="0"/>
              <a:t>الإسراف غير المبرر في استخدام المال العام .</a:t>
            </a:r>
            <a:endParaRPr lang="en-US" dirty="0"/>
          </a:p>
          <a:p>
            <a:pPr lvl="0"/>
            <a:r>
              <a:rPr lang="ar-IQ" dirty="0"/>
              <a:t>الابتزاز : وهو ميزة يطلبها الموظف من الآخرين ( أفراداً أو شركات ) تحت تأثير التهديد بالضرر والمبادر بالابتزاز هو الموظف في الغالب وأن توقع الضرر يجعل الآخرين هم المبادرون في تقديم الميزة للموظف ، وقد يكون صريحاً ويضر وذلك في طلب الموظف للميزة أو ضمنياً خلال دلائل الإعاقة أو التأخير أو التسويف مما يدفع الآخرين إلى المبادرة بتقديم الميزة فيما يشبه الرشوة .</a:t>
            </a:r>
            <a:endParaRPr lang="en-US" dirty="0"/>
          </a:p>
          <a:p>
            <a:r>
              <a:rPr lang="ar-IQ" b="1" dirty="0"/>
              <a:t>رابعاً :- الانحراف الجنائية :</a:t>
            </a:r>
            <a:endParaRPr lang="en-US" dirty="0"/>
          </a:p>
          <a:p>
            <a:r>
              <a:rPr lang="ar-IQ" dirty="0"/>
              <a:t>       ومن هذه الانحرافات ما يأتي :</a:t>
            </a:r>
            <a:endParaRPr lang="en-US" dirty="0"/>
          </a:p>
          <a:p>
            <a:pPr lvl="0"/>
            <a:r>
              <a:rPr lang="ar-IQ" dirty="0"/>
              <a:t>الرشوة : وهي ميزة مادية ( نقدية أو عينية ) والرشوة قد يطلبها الموظف العام بشكل صريح أو بشكل غير مباشر عن طريق انجاز المعاملات أو منع الخدمة عن المتعاملين مع الجهاز الإداري .</a:t>
            </a:r>
            <a:endParaRPr lang="en-US" dirty="0"/>
          </a:p>
          <a:p>
            <a:pPr lvl="0"/>
            <a:r>
              <a:rPr lang="ar-IQ" dirty="0"/>
              <a:t>التزوير : ويتم ذلك عن طريق التلاعب والتحريف للمستندات والوثائق أو القيود الرسمية بقصد التضليل والحصول على مكاسب خاصة مادية أو معنوية ولمنع الحقوق أصحابها .</a:t>
            </a:r>
            <a:endParaRPr lang="en-US" dirty="0"/>
          </a:p>
          <a:p>
            <a:pPr lvl="0"/>
            <a:r>
              <a:rPr lang="ar-IQ" dirty="0"/>
              <a:t>اختلاس المال العام : وهو خيانة الموظف للأمانة المادية أو العينية التي في عهدته .</a:t>
            </a:r>
            <a:endParaRPr lang="en-US" dirty="0"/>
          </a:p>
          <a:p>
            <a:pPr lvl="0"/>
            <a:r>
              <a:rPr lang="ar-IQ" dirty="0"/>
              <a:t>غسيل الأموال : وهو عملية تحويل شكل الأموال أو العوائد التي تم الحصول عليها من جرائم اقتصادية </a:t>
            </a:r>
            <a:r>
              <a:rPr lang="ar-IQ" dirty="0" err="1"/>
              <a:t>واستعدامها</a:t>
            </a:r>
            <a:r>
              <a:rPr lang="ar-IQ" dirty="0"/>
              <a:t> بما يساعد على إخفاء مصدرها أو أصلها .</a:t>
            </a:r>
            <a:endParaRPr lang="en-US" dirty="0"/>
          </a:p>
          <a:p>
            <a:r>
              <a:rPr lang="ar-IQ" dirty="0"/>
              <a:t> </a:t>
            </a:r>
            <a:endParaRPr lang="en-US" dirty="0"/>
          </a:p>
          <a:p>
            <a:pPr marL="0" indent="0">
              <a:buNone/>
            </a:pPr>
            <a:endParaRPr lang="ar-IQ" b="1" dirty="0"/>
          </a:p>
        </p:txBody>
      </p:sp>
      <p:sp>
        <p:nvSpPr>
          <p:cNvPr id="4" name="مستطيل 3"/>
          <p:cNvSpPr/>
          <p:nvPr/>
        </p:nvSpPr>
        <p:spPr>
          <a:xfrm>
            <a:off x="6430008" y="3501008"/>
            <a:ext cx="242374" cy="369332"/>
          </a:xfrm>
          <a:prstGeom prst="rect">
            <a:avLst/>
          </a:prstGeom>
        </p:spPr>
        <p:txBody>
          <a:bodyPr wrap="none">
            <a:spAutoFit/>
          </a:bodyPr>
          <a:lstStyle/>
          <a:p>
            <a:r>
              <a:rPr lang="ar-IQ" b="1" dirty="0" smtClean="0"/>
              <a:t> </a:t>
            </a:r>
            <a:endParaRPr lang="en-US" dirty="0"/>
          </a:p>
        </p:txBody>
      </p:sp>
    </p:spTree>
    <p:extLst>
      <p:ext uri="{BB962C8B-B14F-4D97-AF65-F5344CB8AC3E}">
        <p14:creationId xmlns:p14="http://schemas.microsoft.com/office/powerpoint/2010/main" val="1152925023"/>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smtClean="0"/>
              <a:t/>
            </a:r>
            <a:br>
              <a:rPr lang="en-US" dirty="0" smtClean="0"/>
            </a:br>
            <a:r>
              <a:rPr lang="ar-IQ" sz="2700" b="1" dirty="0"/>
              <a:t>خصائص حقوق الإنسان	</a:t>
            </a:r>
            <a:r>
              <a:rPr lang="en-US" sz="2700" dirty="0"/>
              <a:t/>
            </a:r>
            <a:br>
              <a:rPr lang="en-US" sz="2700" dirty="0"/>
            </a:br>
            <a:r>
              <a:rPr lang="ar-IQ" sz="2700" dirty="0"/>
              <a:t>يمكن إدراج أهم الخصائص التي تتسم بها حقوق الإنسان وإجمالها </a:t>
            </a:r>
            <a:r>
              <a:rPr lang="ar-IQ" dirty="0"/>
              <a:t>بما  يأتي :</a:t>
            </a:r>
            <a:endParaRPr lang="en-US" dirty="0"/>
          </a:p>
        </p:txBody>
      </p:sp>
      <p:sp>
        <p:nvSpPr>
          <p:cNvPr id="3" name="عنصر نائب للمحتوى 2"/>
          <p:cNvSpPr>
            <a:spLocks noGrp="1"/>
          </p:cNvSpPr>
          <p:nvPr>
            <p:ph sz="quarter" idx="1"/>
          </p:nvPr>
        </p:nvSpPr>
        <p:spPr>
          <a:xfrm>
            <a:off x="457200" y="1484086"/>
            <a:ext cx="7467600" cy="4873752"/>
          </a:xfrm>
        </p:spPr>
        <p:txBody>
          <a:bodyPr>
            <a:normAutofit fontScale="92500"/>
          </a:bodyPr>
          <a:lstStyle/>
          <a:p>
            <a:r>
              <a:rPr lang="en-US" dirty="0"/>
              <a:t>-1</a:t>
            </a:r>
            <a:r>
              <a:rPr lang="ar-IQ" dirty="0"/>
              <a:t>حقوق الإنسان لا تشترى ولا تكتسب ولا تورث ، فهي ببساطة ملك الناس كلهم لأنهم بشر بمعنى أدق إن حقوق الإنسان </a:t>
            </a:r>
            <a:r>
              <a:rPr lang="ar-IQ" b="1" dirty="0"/>
              <a:t>( متأصلة )</a:t>
            </a:r>
            <a:r>
              <a:rPr lang="ar-IQ" dirty="0"/>
              <a:t> في كل فرد .</a:t>
            </a:r>
            <a:endParaRPr lang="en-US" dirty="0"/>
          </a:p>
          <a:p>
            <a:r>
              <a:rPr lang="en-US" dirty="0"/>
              <a:t>-2  </a:t>
            </a:r>
            <a:r>
              <a:rPr lang="ar-IQ" dirty="0"/>
              <a:t>حقوق الإنسان واحدة لجميع البشر بغض النظر عن العنصر أو الجنس أو الدين أو الرأي السياسي أو الرأي الأخر أو الأصل.</a:t>
            </a:r>
            <a:endParaRPr lang="en-US" dirty="0"/>
          </a:p>
          <a:p>
            <a:r>
              <a:rPr lang="ar-IQ" dirty="0"/>
              <a:t>الوطني أو الاجتماعي ، إذ أن الناس قد ولدو أحراً جميعهم ومتساوين في الكرامة والحقوق ، بمعنى أدق إن حقوق الإنسان </a:t>
            </a:r>
            <a:r>
              <a:rPr lang="ar-IQ" b="1" dirty="0"/>
              <a:t>( عالمية )</a:t>
            </a:r>
            <a:r>
              <a:rPr lang="ar-IQ" dirty="0"/>
              <a:t> لكل الناس .</a:t>
            </a:r>
            <a:endParaRPr lang="en-US" dirty="0"/>
          </a:p>
          <a:p>
            <a:r>
              <a:rPr lang="en-US" dirty="0"/>
              <a:t>-3</a:t>
            </a:r>
            <a:r>
              <a:rPr lang="ar-IQ" dirty="0"/>
              <a:t>حقوق الإنسان لا يمكن انتزاعها ، فليس من حق احد أن يحرم شخصاً أخر من حقه حتى لو لم تعترف بها قوانين بلده أو عندما تنتهكها تلك القوانين فحقوق الإنسان ثابتة أي </a:t>
            </a:r>
            <a:r>
              <a:rPr lang="ar-IQ" b="1" dirty="0"/>
              <a:t>( غير قابلة للتصرف  أو التجزئة )</a:t>
            </a:r>
            <a:r>
              <a:rPr lang="ar-IQ" dirty="0"/>
              <a:t> .</a:t>
            </a:r>
            <a:endParaRPr lang="en-US" dirty="0"/>
          </a:p>
          <a:p>
            <a:r>
              <a:rPr lang="en-US" dirty="0"/>
              <a:t>-4</a:t>
            </a:r>
            <a:r>
              <a:rPr lang="ar-IQ" dirty="0"/>
              <a:t>لكي يعيش الناس بكرامة فانه يحق لهم أن يتمتعوا بالحرية والأمن وبمستويات معيشية لائقة بهم ، أي إن حقوق الإنسان </a:t>
            </a:r>
            <a:r>
              <a:rPr lang="ar-IQ" b="1" dirty="0"/>
              <a:t>( غير قابلة للتصرف أو التجزئة ) .</a:t>
            </a:r>
            <a:endParaRPr lang="en-US" dirty="0"/>
          </a:p>
          <a:p>
            <a:r>
              <a:rPr lang="ar-IQ" dirty="0"/>
              <a:t>5- إن حقوق الإنسان في حالة تطور مستمر، وكما أنها مرتبطة بالإنسان بصفة إنسانا، مما يستوجب الى تطوير الحقوق والواجبات .  </a:t>
            </a:r>
            <a:endParaRPr lang="en-US" dirty="0"/>
          </a:p>
          <a:p>
            <a:pPr marL="0" indent="0">
              <a:buNone/>
            </a:pPr>
            <a:endParaRPr lang="ar-IQ" dirty="0"/>
          </a:p>
        </p:txBody>
      </p:sp>
    </p:spTree>
    <p:extLst>
      <p:ext uri="{BB962C8B-B14F-4D97-AF65-F5344CB8AC3E}">
        <p14:creationId xmlns:p14="http://schemas.microsoft.com/office/powerpoint/2010/main" val="1305903829"/>
      </p:ext>
    </p:extLst>
  </p:cSld>
  <p:clrMapOvr>
    <a:masterClrMapping/>
  </p:clrMapOvr>
  <p:transition spd="slow">
    <p:cover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7500" lnSpcReduction="20000"/>
          </a:bodyPr>
          <a:lstStyle/>
          <a:p>
            <a:r>
              <a:rPr lang="ar-IQ" dirty="0"/>
              <a:t> </a:t>
            </a:r>
            <a:r>
              <a:rPr lang="ar-IQ" b="1" u="sng" dirty="0"/>
              <a:t>رابعاً: خصائص الفساد الإداري 	</a:t>
            </a:r>
            <a:endParaRPr lang="en-US" dirty="0"/>
          </a:p>
          <a:p>
            <a:r>
              <a:rPr lang="ar-IQ" dirty="0"/>
              <a:t>  يمتاز الفساد الإداري بما يأتي :</a:t>
            </a:r>
            <a:endParaRPr lang="en-US" dirty="0"/>
          </a:p>
          <a:p>
            <a:r>
              <a:rPr lang="ar-IQ" b="1" dirty="0"/>
              <a:t>أولاً :- السرية :</a:t>
            </a:r>
            <a:r>
              <a:rPr lang="ar-IQ" dirty="0"/>
              <a:t> بسبب ما يتضمنه من ممارسات غير مشروعة من وجهة نظر القانون أو المجتمع أو ربما الاثنين معاً وهي سمة مرافقة للفساد الإداري في اغلب الأحيان إلا أن من الممكن أن تصبح ممارسة الفساد حالة مألوفة إذا استشرت مظاهر الفساد الإداري في المجتمع وتعايشه معه حتى يصبح </a:t>
            </a:r>
            <a:r>
              <a:rPr lang="ar-IQ" dirty="0" err="1"/>
              <a:t>شئ</a:t>
            </a:r>
            <a:r>
              <a:rPr lang="ar-IQ" dirty="0"/>
              <a:t> عادياً وهذه المرحلة تعد من اخطر المراحل على المجتمع .</a:t>
            </a:r>
            <a:endParaRPr lang="en-US" dirty="0"/>
          </a:p>
          <a:p>
            <a:r>
              <a:rPr lang="ar-IQ" dirty="0"/>
              <a:t> </a:t>
            </a:r>
            <a:endParaRPr lang="en-US" dirty="0"/>
          </a:p>
          <a:p>
            <a:r>
              <a:rPr lang="ar-IQ" b="1" dirty="0"/>
              <a:t>ثانياً :- يتضمن عدة أطراف :</a:t>
            </a:r>
            <a:r>
              <a:rPr lang="ar-IQ" dirty="0"/>
              <a:t> إذ الفساد يتضمن أكثر من شخص وهناك علاقة تبادلية للمنافع والالتزامات بين أطراف العملية كما انه يصعب أصلاً الفساد الفردي .</a:t>
            </a:r>
            <a:endParaRPr lang="en-US" dirty="0"/>
          </a:p>
          <a:p>
            <a:r>
              <a:rPr lang="ar-IQ" b="1" dirty="0"/>
              <a:t>ثالثاً :- سريع الانتشار :</a:t>
            </a:r>
            <a:r>
              <a:rPr lang="ar-IQ" dirty="0"/>
              <a:t> ويتميز الفساد أيضاً بأنه كالسرطان ينخر أعضاء الجهاز الإداري تدريجياً وهو يمتاز بهذه الخاصية بشكل كبير جداً إذا وجد بيئة ملائمة إذ يزداد نفوذ الفاسدين وسلطتهم مما يعطيهم القوة للضغط على سائر الجهاز الإداري .</a:t>
            </a:r>
            <a:endParaRPr lang="en-US" dirty="0"/>
          </a:p>
          <a:p>
            <a:r>
              <a:rPr lang="ar-IQ" b="1" dirty="0"/>
              <a:t>رابعاً :- مرتبط بمظاهر التخلف الإداري :</a:t>
            </a:r>
            <a:r>
              <a:rPr lang="ar-IQ" dirty="0"/>
              <a:t> وهو يترافق مع مظاهر التخلف الإداري مثل تأخير المعاملات وسوء استخدام العمل والوقت وغيرها والتي تشكل أرضية خصبة للفساد الإداري مما يؤدي إلى الشعور بعدم الراحة وفقدان الحافز للعمل ومن ثم يؤدي إلى حماية المنحرفين وعدم كشف انحرافهم والتي يمكن أن تمتد إلى خارج الجهاز الإداري لتوثر على المجتمع بأكمله . </a:t>
            </a:r>
            <a:endParaRPr lang="en-US" dirty="0"/>
          </a:p>
          <a:p>
            <a:endParaRPr lang="ar-IQ" dirty="0"/>
          </a:p>
        </p:txBody>
      </p:sp>
    </p:spTree>
    <p:extLst>
      <p:ext uri="{BB962C8B-B14F-4D97-AF65-F5344CB8AC3E}">
        <p14:creationId xmlns:p14="http://schemas.microsoft.com/office/powerpoint/2010/main" val="3505860209"/>
      </p:ext>
    </p:extLst>
  </p:cSld>
  <p:clrMapOvr>
    <a:masterClrMapping/>
  </p:clrMapOvr>
  <p:transition spd="slow">
    <p:cover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7500" lnSpcReduction="20000"/>
          </a:bodyPr>
          <a:lstStyle/>
          <a:p>
            <a:r>
              <a:rPr lang="ar-IQ" b="1" u="sng" dirty="0"/>
              <a:t>خامساً: انعكاسات ظاهرة الفساد الإداري على حقوق الإنسان</a:t>
            </a:r>
            <a:endParaRPr lang="en-US" dirty="0"/>
          </a:p>
          <a:p>
            <a:r>
              <a:rPr lang="ar-IQ" dirty="0"/>
              <a:t>       إذ لا تخلو ظاهرة الفساد الإداري من أضراراً جمة تحيق بالإنسان وحقوقه ومنها : </a:t>
            </a:r>
            <a:endParaRPr lang="en-US" dirty="0"/>
          </a:p>
          <a:p>
            <a:pPr lvl="0"/>
            <a:r>
              <a:rPr lang="ar-IQ" dirty="0"/>
              <a:t>انه يساهم في تدني كفاءة الاستثمار العام وإضعاف مستوى الجودة في البنية التحتية العامة للبلد .</a:t>
            </a:r>
            <a:endParaRPr lang="en-US" dirty="0"/>
          </a:p>
          <a:p>
            <a:pPr lvl="0"/>
            <a:r>
              <a:rPr lang="ar-IQ" dirty="0"/>
              <a:t>يرتبط الفساد الإداري بتردي حالة توزيع الدخل والثروة ، ومن ثم يؤدي إلى تراجع مستويات المعيشة والى تراجع مستويات ومعدلات النمو الاقتصادي .</a:t>
            </a:r>
            <a:endParaRPr lang="en-US" dirty="0"/>
          </a:p>
          <a:p>
            <a:pPr lvl="0"/>
            <a:r>
              <a:rPr lang="ar-IQ" dirty="0"/>
              <a:t>يؤدي الفساد الإداري إلى زيادة كلفة الخدمات الحكومية بسبب الرشا والمحسوبية وغيرها .</a:t>
            </a:r>
            <a:endParaRPr lang="en-US" dirty="0"/>
          </a:p>
          <a:p>
            <a:pPr lvl="0"/>
            <a:r>
              <a:rPr lang="ar-IQ" dirty="0"/>
              <a:t>الفساد الإداري يؤدي إلى الإخلال بالتركيبة الاجتماعية ويزيد من الاضطرابات وحالة عدم الاستقرار السياسي فضلاً عن تعرض الشرعية للنظام الديمقراطي والسياسي إلى التآكل والاضمحلال .</a:t>
            </a:r>
            <a:endParaRPr lang="en-US" dirty="0"/>
          </a:p>
          <a:p>
            <a:pPr lvl="0"/>
            <a:r>
              <a:rPr lang="ar-IQ" dirty="0"/>
              <a:t>يؤدي الفساد الإداري إلى تركز الثروة بأيادي قليلة تستغلها في غير المصلحة العامة .</a:t>
            </a:r>
            <a:endParaRPr lang="en-US" dirty="0"/>
          </a:p>
          <a:p>
            <a:pPr lvl="0"/>
            <a:r>
              <a:rPr lang="ar-IQ" dirty="0"/>
              <a:t>يعمل على تردي وتراجع المؤشرات التنموية البشرية وفي عدة مجالات كالصحة والتعليم ومن ثم هجرة الكفاءات العلمية .</a:t>
            </a:r>
            <a:endParaRPr lang="en-US" dirty="0"/>
          </a:p>
          <a:p>
            <a:pPr lvl="0"/>
            <a:r>
              <a:rPr lang="ar-IQ" dirty="0"/>
              <a:t>إن الفساد الإداري ينتهك حقوق الإنسان ، إذ عند انتشاره تصبح حقوق الإنسان وحرياته مهددة ، وكما تضعف بناءً على ذلك الاستقرار السياسي وإضعاف شرعية نظام الحكم .</a:t>
            </a:r>
            <a:endParaRPr lang="en-US" dirty="0"/>
          </a:p>
          <a:p>
            <a:r>
              <a:rPr lang="ar-IQ" dirty="0"/>
              <a:t> </a:t>
            </a:r>
            <a:endParaRPr lang="en-US" dirty="0"/>
          </a:p>
        </p:txBody>
      </p:sp>
    </p:spTree>
    <p:extLst>
      <p:ext uri="{BB962C8B-B14F-4D97-AF65-F5344CB8AC3E}">
        <p14:creationId xmlns:p14="http://schemas.microsoft.com/office/powerpoint/2010/main" val="3552121463"/>
      </p:ext>
    </p:extLst>
  </p:cSld>
  <p:clrMapOvr>
    <a:masterClrMapping/>
  </p:clrMapOvr>
  <p:transition spd="slow">
    <p:cover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pPr marL="0" indent="0">
              <a:buNone/>
            </a:pPr>
            <a:r>
              <a:rPr lang="ar-IQ" dirty="0"/>
              <a:t> </a:t>
            </a:r>
            <a:r>
              <a:rPr lang="ar-IQ" b="1" u="sng" dirty="0"/>
              <a:t>سادساً:  آليات مكافحة الفساد الإداري</a:t>
            </a:r>
            <a:endParaRPr lang="en-US" dirty="0"/>
          </a:p>
          <a:p>
            <a:pPr marL="0" indent="0">
              <a:buNone/>
            </a:pPr>
            <a:r>
              <a:rPr lang="ar-IQ" dirty="0"/>
              <a:t>إن تعقد ظاهرة الفساد الإداري وإمكانية تغلغلها في كافة جوانب الحياة ونتيجة لآثارها السلبية على كافة مفاصل الحياة، فقد وضعت عدة آليات لمكافحة هذه الظاهرة ولعل من أهمها الآتي :</a:t>
            </a:r>
            <a:endParaRPr lang="en-US" dirty="0"/>
          </a:p>
          <a:p>
            <a:pPr marL="0" indent="0">
              <a:buNone/>
            </a:pPr>
            <a:r>
              <a:rPr lang="ar-IQ" dirty="0"/>
              <a:t>	</a:t>
            </a:r>
            <a:endParaRPr lang="en-US" dirty="0"/>
          </a:p>
          <a:p>
            <a:pPr lvl="0"/>
            <a:r>
              <a:rPr lang="ar-IQ" dirty="0"/>
              <a:t> </a:t>
            </a:r>
            <a:r>
              <a:rPr lang="ar-IQ" dirty="0" smtClean="0"/>
              <a:t>1- المحاسبة</a:t>
            </a:r>
            <a:r>
              <a:rPr lang="ar-IQ" dirty="0"/>
              <a:t>: هي خضوع </a:t>
            </a:r>
            <a:r>
              <a:rPr lang="ar-IQ" dirty="0" err="1"/>
              <a:t>الأشخاصلة</a:t>
            </a:r>
            <a:r>
              <a:rPr lang="ar-IQ" dirty="0"/>
              <a:t> الذين يتولون المناصب العامة للمساءلة القانونية والإدارية والأخلاقية عن نتائج أعمالهم، أي يكون الموظفين الحكوميين </a:t>
            </a:r>
            <a:r>
              <a:rPr lang="ar-IQ" dirty="0" err="1"/>
              <a:t>مسؤلين</a:t>
            </a:r>
            <a:r>
              <a:rPr lang="ar-IQ" dirty="0"/>
              <a:t> أمام رؤسائهم ( الذين هم في الغالب يشغلون قمة الهرم في المؤسسة أي الوزراء ومن هم في مراتبهم ) الذين يكونون مسؤولين بدورهم أمام السلطة التشريعية التي تتولى الرقابة على أعمال السلطة التنفيذية.   </a:t>
            </a:r>
            <a:endParaRPr lang="en-US" dirty="0"/>
          </a:p>
          <a:p>
            <a:pPr lvl="0"/>
            <a:r>
              <a:rPr lang="en-US" dirty="0" smtClean="0"/>
              <a:t>-2 </a:t>
            </a:r>
            <a:r>
              <a:rPr lang="ar-IQ" dirty="0"/>
              <a:t>المساءلة: هي واجب المسؤولين عن الوظائف العامة، سواء كانوا منتخبين أو معينين، تقديم تقارير دورية عن نتائج أعمالهم ومدى نجاحهم في تنفيذها، وحق المواطنين في الحصول على المعلومات اللازمة عن أعمال الإدارات العامة ( أعمال النواب والوزراء والموظفين العموميين) حتى يتم التأكد من أن عمل </a:t>
            </a:r>
            <a:r>
              <a:rPr lang="ar-IQ" dirty="0" err="1"/>
              <a:t>هولاء</a:t>
            </a:r>
            <a:r>
              <a:rPr lang="ar-IQ" dirty="0"/>
              <a:t> يتفق مع القيم الديمقراطية ومع تعريف القانون لوظائفهم ومهامهم، وهو ما يشكل أساساً لاستمرار اكتسابهم للشرعية والدعم من الشعب.</a:t>
            </a:r>
            <a:endParaRPr lang="en-US" dirty="0"/>
          </a:p>
          <a:p>
            <a:endParaRPr lang="en-US" dirty="0"/>
          </a:p>
        </p:txBody>
      </p:sp>
    </p:spTree>
    <p:extLst>
      <p:ext uri="{BB962C8B-B14F-4D97-AF65-F5344CB8AC3E}">
        <p14:creationId xmlns:p14="http://schemas.microsoft.com/office/powerpoint/2010/main" val="1535800149"/>
      </p:ext>
    </p:extLst>
  </p:cSld>
  <p:clrMapOvr>
    <a:masterClrMapping/>
  </p:clrMapOvr>
  <p:transition spd="slow">
    <p:cover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a:xfrm>
            <a:off x="920824" y="1340768"/>
            <a:ext cx="7467600" cy="4873752"/>
          </a:xfrm>
        </p:spPr>
        <p:txBody>
          <a:bodyPr>
            <a:normAutofit fontScale="92500" lnSpcReduction="10000"/>
          </a:bodyPr>
          <a:lstStyle/>
          <a:p>
            <a:pPr marL="0" indent="0">
              <a:buNone/>
            </a:pPr>
            <a:endParaRPr lang="en-US" dirty="0"/>
          </a:p>
          <a:p>
            <a:pPr marL="0" lvl="0" indent="0">
              <a:buNone/>
            </a:pPr>
            <a:r>
              <a:rPr lang="en-US" dirty="0" smtClean="0"/>
              <a:t>- 3 </a:t>
            </a:r>
            <a:r>
              <a:rPr lang="ar-IQ" dirty="0" smtClean="0"/>
              <a:t>الشفافية</a:t>
            </a:r>
            <a:r>
              <a:rPr lang="ar-IQ" dirty="0"/>
              <a:t>: هي وضوح ما تقوم به المؤسسة ووضوح علاقتها مع الموظفين (المنتفعين من الخدمة أو مموليها ) وعلنية الإجراءات والغايات والأهداف، وهو ما ينطبق على أعمال الحكومة كما ينطبق على أعمال المؤسسات الأخرى غير الحكومة.</a:t>
            </a:r>
            <a:endParaRPr lang="en-US" dirty="0"/>
          </a:p>
          <a:p>
            <a:pPr marL="0" lvl="0" indent="0">
              <a:buNone/>
            </a:pPr>
            <a:r>
              <a:rPr lang="ar-IQ" dirty="0" smtClean="0"/>
              <a:t>4- النزاهة</a:t>
            </a:r>
            <a:r>
              <a:rPr lang="ar-IQ" dirty="0"/>
              <a:t>: هي منظومة القيم المتعلقة بالصدق والأمانة والإخلاص والمهنية في العمل، </a:t>
            </a:r>
            <a:r>
              <a:rPr lang="ar-IQ" dirty="0" err="1"/>
              <a:t>وباالرغم</a:t>
            </a:r>
            <a:r>
              <a:rPr lang="ar-IQ" dirty="0"/>
              <a:t> من التقارب بين مفهومي الشفافية والنزاهة إلا أن الثاني يتصل بقيم أخلاقية معنوية بينما يتصل الأول بنظم وإجراءات عملية.</a:t>
            </a:r>
            <a:endParaRPr lang="en-US" dirty="0"/>
          </a:p>
          <a:p>
            <a:pPr marL="0" indent="0">
              <a:buNone/>
            </a:pPr>
            <a:r>
              <a:rPr lang="ar-IQ" dirty="0" smtClean="0"/>
              <a:t>ان </a:t>
            </a:r>
            <a:r>
              <a:rPr lang="ar-IQ" dirty="0"/>
              <a:t>القضاء على الفساد الإداري يتطلب صحوة ثقافية تبين </a:t>
            </a:r>
            <a:r>
              <a:rPr lang="ar-IQ" dirty="0" err="1"/>
              <a:t>مخاطره</a:t>
            </a:r>
            <a:r>
              <a:rPr lang="ar-IQ" dirty="0"/>
              <a:t> السياسية والاقتصادية والاجتماعية، كما ينبغي توفر الإرادة الجادة والحقيقية من قبل القيادة السياسية لمحاربة الفساد الإداري حتى يكون ذلك على مستوى الدولة والمجتمع أو على الأقل بأن لا </a:t>
            </a:r>
            <a:r>
              <a:rPr lang="ar-IQ" dirty="0" err="1"/>
              <a:t>تصطدام</a:t>
            </a:r>
            <a:r>
              <a:rPr lang="ar-IQ" dirty="0"/>
              <a:t> توجهات مكافحة الفساد الإداري مع السلطة السياسية وان أي </a:t>
            </a:r>
            <a:r>
              <a:rPr lang="ar-IQ" dirty="0" err="1"/>
              <a:t>إستراتيجية</a:t>
            </a:r>
            <a:r>
              <a:rPr lang="ar-IQ" dirty="0"/>
              <a:t> لمحاربة الفساد تتطلب استخدام وسائل شاملة .وينبغي الإشارة الى تعدد وتنوع الإدارات الحديثة التي انتقلت إلينا عبر العولمة وعصر </a:t>
            </a:r>
            <a:endParaRPr lang="ar-IQ" dirty="0"/>
          </a:p>
        </p:txBody>
      </p:sp>
    </p:spTree>
    <p:extLst>
      <p:ext uri="{BB962C8B-B14F-4D97-AF65-F5344CB8AC3E}">
        <p14:creationId xmlns:p14="http://schemas.microsoft.com/office/powerpoint/2010/main" val="2396385039"/>
      </p:ext>
    </p:extLst>
  </p:cSld>
  <p:clrMapOvr>
    <a:masterClrMapping/>
  </p:clrMapOvr>
  <p:transition spd="slow">
    <p:cover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 </a:t>
            </a:r>
            <a:r>
              <a:rPr lang="ar-IQ" b="1" dirty="0"/>
              <a:t>	</a:t>
            </a: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الانفتاح التكنولوجي المتسارع الذي نعيشه، ومن هذه الإدارات التي يمكن استخدامها كمدخل لعلاج ظاهرة الفساد الإداري </a:t>
            </a:r>
            <a:r>
              <a:rPr lang="ar-IQ" dirty="0" err="1"/>
              <a:t>مايلي</a:t>
            </a:r>
            <a:r>
              <a:rPr lang="ar-IQ" dirty="0"/>
              <a:t>:</a:t>
            </a:r>
            <a:endParaRPr lang="en-US" dirty="0"/>
          </a:p>
          <a:p>
            <a:pPr lvl="0"/>
            <a:r>
              <a:rPr lang="ar-IQ" dirty="0" smtClean="0"/>
              <a:t>1- إدارة </a:t>
            </a:r>
            <a:r>
              <a:rPr lang="ar-IQ" dirty="0"/>
              <a:t>الصراع: أن نفس الإنسان تختلج فيها جوانب الخير والشر، وأن النفس أمارة بالسوء ولذلك نجد الإنسان في صراع دائم مع النفس، ولقد جاء وصفه في القرآن الكريم قال تعالى ( إذا مسه الشر جزوعا* وإذا مسه الخير منوعا ) ( سورة </a:t>
            </a:r>
            <a:r>
              <a:rPr lang="ar-IQ" dirty="0" err="1"/>
              <a:t>المعارج،آية</a:t>
            </a:r>
            <a:r>
              <a:rPr lang="ar-IQ" dirty="0"/>
              <a:t> 20-21 ) . فلابد لنا من إدارة الصراع الداخلي الذي يشعر به الفرد عن طريق، تزويد الفرد بالقيم والاهتمام </a:t>
            </a:r>
            <a:r>
              <a:rPr lang="ar-IQ" dirty="0" err="1"/>
              <a:t>باالتنشئة</a:t>
            </a:r>
            <a:r>
              <a:rPr lang="ar-IQ" dirty="0"/>
              <a:t> الاجتماعية السلمية المدعمة </a:t>
            </a:r>
            <a:r>
              <a:rPr lang="ar-IQ" dirty="0" err="1"/>
              <a:t>باالقيم</a:t>
            </a:r>
            <a:r>
              <a:rPr lang="ar-IQ" dirty="0"/>
              <a:t> والمفاهيم الإسلامية في مجال العمل، العمل على تحديد معيار للرواتب يوافق مستوى المعيشة السائد في المجتمع وظروف الغلاء حتى يشعر الفرد بالرضا </a:t>
            </a:r>
            <a:r>
              <a:rPr lang="ar-IQ" dirty="0" err="1"/>
              <a:t>عمايتقاضاه</a:t>
            </a:r>
            <a:r>
              <a:rPr lang="ar-IQ" dirty="0"/>
              <a:t> ولا يشعر بالصراع بين قوى الشر المتمثلة في الرشاوي والتزوير وغيرها وبين قوى الخير النابعة من فطرته القومية التي فطر الله الناس عليها .</a:t>
            </a:r>
            <a:endParaRPr lang="en-US" dirty="0"/>
          </a:p>
          <a:p>
            <a:pPr lvl="0"/>
            <a:r>
              <a:rPr lang="ar-IQ" dirty="0" smtClean="0"/>
              <a:t>2-  إدارة </a:t>
            </a:r>
            <a:r>
              <a:rPr lang="ar-IQ" dirty="0"/>
              <a:t>الذات: إدارة الذات أمر مهم جداً، ويقصد بها " الطرق والوسائل التي تعين المرء على الاستفادة القصوى من وقته في تحقيق أهدافه وتكوين التوازن في حياته </a:t>
            </a:r>
            <a:r>
              <a:rPr lang="ar-IQ" dirty="0" err="1"/>
              <a:t>مابين</a:t>
            </a:r>
            <a:r>
              <a:rPr lang="ar-IQ" dirty="0"/>
              <a:t> الواجبات والرغبات والأهداف " فيجب على الفرد أن يعمل جاهداً في إدارة ذاته ليبعدها عن الشبهات وطريق الحرام محققاً بذلك أهدافه بالحلال ومبتعداً عن طرق الحرام .</a:t>
            </a:r>
            <a:endParaRPr lang="en-US" dirty="0"/>
          </a:p>
          <a:p>
            <a:pPr lvl="0"/>
            <a:r>
              <a:rPr lang="ar-IQ" dirty="0" smtClean="0"/>
              <a:t>3- إدارة </a:t>
            </a:r>
            <a:r>
              <a:rPr lang="ar-IQ" dirty="0"/>
              <a:t>التغيير: يقصد بإدارة التغيير: " سلسلة من المراحل التي من خلالها يتم الانتقال من الوضع الحالي إلى الوضع الجديد، أي أن التغيير هو تحول من نقطة التوازن الحالية إلى نقطة التوازن المستهدفة " ، ومن ضمن المتغيرات التي تفرض على المجتمع التغيير : ( درجة المعاناة من قسوة الوضع الحالي -  مدى وضوح الفوائد والمزايا التي سيحققها التغيير ) . وبالنسبة لموضوع ( الفساد الإداري ) نجد أن درجة المعاناة من قسوة الوضع المعايش بسبب الفساد الإداري يتوجب علينا الاستفادة من إدارة التغيير للانتقال بالوضع إلى نقطة توازن أفضل.</a:t>
            </a:r>
            <a:endParaRPr lang="en-US" dirty="0"/>
          </a:p>
          <a:p>
            <a:pPr marL="0" indent="0">
              <a:buNone/>
            </a:pPr>
            <a:endParaRPr lang="en-US" dirty="0"/>
          </a:p>
        </p:txBody>
      </p:sp>
    </p:spTree>
    <p:extLst>
      <p:ext uri="{BB962C8B-B14F-4D97-AF65-F5344CB8AC3E}">
        <p14:creationId xmlns:p14="http://schemas.microsoft.com/office/powerpoint/2010/main" val="716198917"/>
      </p:ext>
    </p:extLst>
  </p:cSld>
  <p:clrMapOvr>
    <a:masterClrMapping/>
  </p:clrMapOvr>
  <p:transition spd="slow">
    <p:cover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fontScale="92500"/>
          </a:bodyPr>
          <a:lstStyle/>
          <a:p>
            <a:pPr marL="0" lvl="0" indent="0">
              <a:buNone/>
            </a:pPr>
            <a:r>
              <a:rPr lang="ar-IQ" dirty="0" smtClean="0"/>
              <a:t>4إدارة </a:t>
            </a:r>
            <a:r>
              <a:rPr lang="ar-IQ" dirty="0"/>
              <a:t>الأزمات: لا يعتبر الفساد الإداري أزمة بحد ذاته فقط بل هو مولد لأزمات متعددة داخل المنظمة، ولعلاج الفساد الإداري من منظور (إدارة الأزمات) يمكن إتباع الخطوات التالية: </a:t>
            </a:r>
            <a:endParaRPr lang="en-US" dirty="0"/>
          </a:p>
          <a:p>
            <a:pPr lvl="0"/>
            <a:r>
              <a:rPr lang="ar-IQ" dirty="0" smtClean="0"/>
              <a:t>1- تكوين </a:t>
            </a:r>
            <a:r>
              <a:rPr lang="ar-IQ" dirty="0"/>
              <a:t>فريق عمل متكامل يعمل بتعاون للقضاء على الفساد الإداري ومسبباته داخل المنظمة.</a:t>
            </a:r>
            <a:endParaRPr lang="en-US" dirty="0"/>
          </a:p>
          <a:p>
            <a:pPr lvl="0"/>
            <a:r>
              <a:rPr lang="ar-IQ" dirty="0" smtClean="0"/>
              <a:t>2- حل </a:t>
            </a:r>
            <a:r>
              <a:rPr lang="ar-IQ" dirty="0"/>
              <a:t>المشكلات المصاحبة للفساد الإداري بتحديد المشكلة وإجراء المشورة .</a:t>
            </a:r>
            <a:endParaRPr lang="en-US" dirty="0"/>
          </a:p>
          <a:p>
            <a:pPr lvl="0"/>
            <a:r>
              <a:rPr lang="ar-IQ" dirty="0" smtClean="0"/>
              <a:t>3- اختيار </a:t>
            </a:r>
            <a:r>
              <a:rPr lang="ar-IQ" dirty="0"/>
              <a:t>الحل الأنسب من الحلول المتاحة للخروج من الأزمة .</a:t>
            </a:r>
            <a:endParaRPr lang="en-US" dirty="0"/>
          </a:p>
          <a:p>
            <a:pPr lvl="0"/>
            <a:r>
              <a:rPr lang="ar-IQ" dirty="0" smtClean="0"/>
              <a:t>5- الإدارة </a:t>
            </a:r>
            <a:r>
              <a:rPr lang="ar-IQ" dirty="0"/>
              <a:t>بالأهداف: وهذا المدخل يؤكد على ضرورة العمل الجماعي بروح الفريق، والمشاركة الفعالة والإيجابية بين الرئيس والمرؤوس، ويحقق الرقابة الذاتية من أجل تحقيق الأهداف. وحيث أنه من أحد أسباب الفساد الإداري غموض الأهداف وعدم وضوحها، وجب على كل منظمة تسعى إلى علاج ظاهرة الفساد الإداري أن تمارس أسلوب الإدارة بالأهداف.</a:t>
            </a:r>
            <a:endParaRPr lang="en-US" dirty="0"/>
          </a:p>
          <a:p>
            <a:endParaRPr lang="ar-IQ" dirty="0"/>
          </a:p>
        </p:txBody>
      </p:sp>
    </p:spTree>
    <p:extLst>
      <p:ext uri="{BB962C8B-B14F-4D97-AF65-F5344CB8AC3E}">
        <p14:creationId xmlns:p14="http://schemas.microsoft.com/office/powerpoint/2010/main" val="2365185663"/>
      </p:ext>
    </p:extLst>
  </p:cSld>
  <p:clrMapOvr>
    <a:masterClrMapping/>
  </p:clrMapOvr>
  <p:transition spd="slow">
    <p:pull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10000"/>
          </a:bodyPr>
          <a:lstStyle/>
          <a:p>
            <a:pPr lvl="0"/>
            <a:r>
              <a:rPr lang="ar-IQ" dirty="0" smtClean="0"/>
              <a:t>6- إدارة </a:t>
            </a:r>
            <a:r>
              <a:rPr lang="ar-IQ" dirty="0"/>
              <a:t>الاتصالات: ويعني الاتصال تبادل المعلومات ووجهات النظر والتعبير عن المشاعر والأحاسيس، وفي إدارة الاتصالات يجب تشجيع الأسئلة وتبادل الأفكار المطروحة بين الموظفين وتوجيه النقد للعمل </a:t>
            </a:r>
            <a:r>
              <a:rPr lang="ar-IQ" dirty="0" err="1"/>
              <a:t>الخاطىء</a:t>
            </a:r>
            <a:r>
              <a:rPr lang="ar-IQ" dirty="0"/>
              <a:t> في الوقت المناسب وإيجاد مناخ إيجابي للاتصال يسمح بتقبل أفكار الآخرين، وحيث أنه من أحد مسببات الفساد الإداري هو عدم كفاية الاتصالات بين الرئيس ومرؤوسيه، كان لابد الاهتمام بإدارة الاتصالات وممارستها بفعالية حتى يستطيع المدير أن يقوم الوضع </a:t>
            </a:r>
            <a:r>
              <a:rPr lang="ar-IQ" dirty="0" err="1"/>
              <a:t>الخاطىء</a:t>
            </a:r>
            <a:r>
              <a:rPr lang="ar-IQ" dirty="0"/>
              <a:t> داخل المنظمة في الوقت المناسب.</a:t>
            </a:r>
            <a:endParaRPr lang="en-US" dirty="0"/>
          </a:p>
          <a:p>
            <a:pPr lvl="0"/>
            <a:r>
              <a:rPr lang="ar-IQ" dirty="0" smtClean="0"/>
              <a:t>7- الإدارة </a:t>
            </a:r>
            <a:r>
              <a:rPr lang="ar-IQ" dirty="0"/>
              <a:t>بالمشاركة: ويقصد بالإدارة بالمشاركة " المشاركة في القدرات والأداء مع الجميع والاعتماد على الإجماع " ، فيجب على كل فرد في المنظمة أن يكون له رأي وصوت مسموع </a:t>
            </a:r>
            <a:r>
              <a:rPr lang="ar-IQ" dirty="0" err="1"/>
              <a:t>يحتى</a:t>
            </a:r>
            <a:r>
              <a:rPr lang="ar-IQ" dirty="0"/>
              <a:t> يعتبر نفسه جزء من المنظمة ويتولد في داخله الولاء لها.</a:t>
            </a:r>
            <a:endParaRPr lang="en-US" dirty="0"/>
          </a:p>
          <a:p>
            <a:pPr lvl="0"/>
            <a:r>
              <a:rPr lang="ar-IQ" dirty="0" smtClean="0"/>
              <a:t>8- إدارة </a:t>
            </a:r>
            <a:r>
              <a:rPr lang="ar-IQ" dirty="0"/>
              <a:t>الجودة: تسعى إدارة الجودة الى التحسين المستمر، والتحسين المستمر الذي تسعى إليه الجودة </a:t>
            </a:r>
            <a:r>
              <a:rPr lang="ar-IQ" dirty="0" err="1"/>
              <a:t>لايقتصر</a:t>
            </a:r>
            <a:r>
              <a:rPr lang="ar-IQ" dirty="0"/>
              <a:t> فقط على الخدمة أو السلعة، بل يتعداه ليشمل مستوى الكفاءة في الأداء الوظيفي وتنمية العلاقات المبنية على المصارحة والثقة بين العاملين في المنشأة</a:t>
            </a:r>
            <a:r>
              <a:rPr lang="ar-IQ" dirty="0" smtClean="0"/>
              <a:t>.</a:t>
            </a:r>
            <a:endParaRPr lang="en-US" dirty="0"/>
          </a:p>
        </p:txBody>
      </p:sp>
    </p:spTree>
    <p:extLst>
      <p:ext uri="{BB962C8B-B14F-4D97-AF65-F5344CB8AC3E}">
        <p14:creationId xmlns:p14="http://schemas.microsoft.com/office/powerpoint/2010/main" val="430799389"/>
      </p:ext>
    </p:extLst>
  </p:cSld>
  <p:clrMapOvr>
    <a:masterClrMapping/>
  </p:clrMapOvr>
  <p:transition spd="slow">
    <p:pull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a:bodyPr>
          <a:lstStyle/>
          <a:p>
            <a:pPr lvl="0"/>
            <a:r>
              <a:rPr lang="ar-IQ" dirty="0"/>
              <a:t>9- إدارة الإبداع: حيث أن أحد مسببات الفساد الإداري هو قتل الرئيس للإبداع لدى المرؤوسين وخوفا على منصبه من الضياع، وللمدير الناجح أن  يستخدم أسلوب إدارة الإبداع وعدم كبت المواهب داخل الموظفين وإدارتها على الوجه الأكمل </a:t>
            </a:r>
            <a:r>
              <a:rPr lang="ar-IQ" dirty="0" err="1"/>
              <a:t>بمايخدم</a:t>
            </a:r>
            <a:r>
              <a:rPr lang="ar-IQ" dirty="0"/>
              <a:t> مصلحة العمل وليس كبتها لخدمة الذاتية.</a:t>
            </a:r>
            <a:endParaRPr lang="en-US" dirty="0"/>
          </a:p>
          <a:p>
            <a:pPr lvl="0"/>
            <a:r>
              <a:rPr lang="ar-IQ" dirty="0"/>
              <a:t>10- </a:t>
            </a:r>
            <a:r>
              <a:rPr lang="ar-IQ" dirty="0" err="1"/>
              <a:t>الهندرة</a:t>
            </a:r>
            <a:r>
              <a:rPr lang="ar-IQ" dirty="0"/>
              <a:t> ( إعادة هندسة العمليات الإدارية ): وتعرف على أنها: ( إعادة التفكير الأساسي وإعادة التصميم الجذري للعمليات الإدارية لتحقيق تحسينات جوهرية في معايير قياس الأداء الحاسمة مثل التكلفة والجودة والخدمة والسرعة، وهو منهج لتحقيق تطوير جذري في أداء الشركات في وقت قصير نسبياً ).</a:t>
            </a:r>
            <a:endParaRPr lang="en-US" dirty="0"/>
          </a:p>
          <a:p>
            <a:r>
              <a:rPr lang="ar-IQ" dirty="0"/>
              <a:t>11- الإدارة بالاتفاق: ويقصد بهذا الاتجاه " مجموعة من التوقعات المشتركة بين إدارة المنظمة والعاملين بها بحيث ينظر إليها بعد الاتفاق على أساس أنه عقد نفسي بينهما مع الالتزام به سلوكيا، بحيث يتولد عن هذا الاتفاق ثقة متبادلة بشرط أساسي وهو الإيمان المتبادل بالشخص وبقدراته وإمكاناته واستعداده. </a:t>
            </a:r>
          </a:p>
          <a:p>
            <a:endParaRPr lang="ar-IQ" dirty="0"/>
          </a:p>
        </p:txBody>
      </p:sp>
    </p:spTree>
    <p:extLst>
      <p:ext uri="{BB962C8B-B14F-4D97-AF65-F5344CB8AC3E}">
        <p14:creationId xmlns:p14="http://schemas.microsoft.com/office/powerpoint/2010/main" val="413193954"/>
      </p:ext>
    </p:extLst>
  </p:cSld>
  <p:clrMapOvr>
    <a:masterClrMapping/>
  </p:clrMapOvr>
  <p:transition spd="slow">
    <p:pull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15826"/>
            <a:ext cx="7499176" cy="1228998"/>
          </a:xfrm>
        </p:spPr>
        <p:txBody>
          <a:bodyPr>
            <a:normAutofit fontScale="90000"/>
          </a:bodyPr>
          <a:lstStyle/>
          <a:p>
            <a:pPr algn="r"/>
            <a:r>
              <a:rPr lang="en-US" dirty="0"/>
              <a:t/>
            </a:r>
            <a:br>
              <a:rPr lang="en-US" dirty="0"/>
            </a:br>
            <a:r>
              <a:rPr lang="ar-IQ" sz="2700" dirty="0" smtClean="0"/>
              <a:t>المحاضرة السادسة/</a:t>
            </a:r>
            <a:r>
              <a:rPr lang="ar-IQ" sz="2700" b="1" dirty="0" smtClean="0"/>
              <a:t>مفهوم </a:t>
            </a:r>
            <a:r>
              <a:rPr lang="ar-IQ" sz="2700" b="1" dirty="0"/>
              <a:t>ومدخل التطور التاريخي للديمقراطية وانواع الحريات</a:t>
            </a:r>
            <a:r>
              <a:rPr lang="en-US" dirty="0"/>
              <a:t/>
            </a:r>
            <a:br>
              <a:rPr lang="en-US" dirty="0"/>
            </a:br>
            <a:endParaRPr lang="ar-IQ" dirty="0"/>
          </a:p>
        </p:txBody>
      </p:sp>
      <p:sp>
        <p:nvSpPr>
          <p:cNvPr id="3" name="عنصر نائب للمحتوى 2"/>
          <p:cNvSpPr>
            <a:spLocks noGrp="1"/>
          </p:cNvSpPr>
          <p:nvPr>
            <p:ph sz="quarter" idx="1"/>
          </p:nvPr>
        </p:nvSpPr>
        <p:spPr>
          <a:xfrm>
            <a:off x="323528" y="1700808"/>
            <a:ext cx="7467600" cy="4873752"/>
          </a:xfrm>
        </p:spPr>
        <p:txBody>
          <a:bodyPr>
            <a:normAutofit fontScale="77500" lnSpcReduction="20000"/>
          </a:bodyPr>
          <a:lstStyle/>
          <a:p>
            <a:r>
              <a:rPr lang="ar-IQ" b="1" dirty="0"/>
              <a:t>أولاً: مفهوم الديمقراطية </a:t>
            </a:r>
            <a:endParaRPr lang="en-US" dirty="0"/>
          </a:p>
          <a:p>
            <a:r>
              <a:rPr lang="ar-IQ" dirty="0"/>
              <a:t>إن مصطلح الديمقراطية بشكله الإغريقي القديم تم نحته في أثينا القديمة في القرن الخامس قبل الميلاد والديمقراطية </a:t>
            </a:r>
            <a:r>
              <a:rPr lang="ar-IQ" dirty="0" err="1"/>
              <a:t>الأثينية</a:t>
            </a:r>
            <a:r>
              <a:rPr lang="ar-IQ" dirty="0"/>
              <a:t> عموماً ينظر إليها على أنها من أولى الأمثلة التي تنطبق عليها المفاهيم المعاصرة للحكم الديمقراطي. كان نصف أو ربع سكان أثينا الذكور فقط لهم حق التصويت، ولكن هذا الحاجز لم يكن حاجز قومياً ولا له علاقة بالمكانة الاقتصادية فبغض النظر عن درجة فقرهم كان كل مواطني أثينا أحرار في التصويت والتحدث في الجمعية العمومية.</a:t>
            </a:r>
            <a:endParaRPr lang="en-US" dirty="0"/>
          </a:p>
          <a:p>
            <a:r>
              <a:rPr lang="ar-IQ" dirty="0"/>
              <a:t>وكان مواطنو أثينا القديمة يتخذون قراراتهم مباشرة بدلاً من التصويت على اختيار نواب ينوبون عنهم في </a:t>
            </a:r>
            <a:r>
              <a:rPr lang="ar-IQ" dirty="0" err="1"/>
              <a:t>إتخاذها</a:t>
            </a:r>
            <a:r>
              <a:rPr lang="ar-IQ" dirty="0"/>
              <a:t>. وهذا الشكل من الحكم الديمقراطي الذي كان معمولاً به في أثينا القديمة يسمى بالديمقراطية المباشرة أو الديمقراطية النقية. وبمرور الزمن تغير معنى" الديمقراطية" </a:t>
            </a:r>
            <a:r>
              <a:rPr lang="ar-IQ" dirty="0" err="1"/>
              <a:t>وإرتقى</a:t>
            </a:r>
            <a:r>
              <a:rPr lang="ar-IQ" dirty="0"/>
              <a:t> تعريفها الحديث كثيراُ منذ القرن الثامن عشر مع ظهور الأنظمة "الديمقراطية" المتعاقبة في العديد من دول العالم. أولى أشكال الديمقراطية ظهرت في الهند القديمة والتي تواجدت في فترة القرن السادس قبل الميلاد وقبل ميلاد بوذا. وكانت تلك الجمهوريات تعرف بال </a:t>
            </a:r>
            <a:r>
              <a:rPr lang="ar-IQ" dirty="0" err="1"/>
              <a:t>ماهاجاناباداس</a:t>
            </a:r>
            <a:r>
              <a:rPr lang="ar-IQ" dirty="0"/>
              <a:t>، ومن بين هذه الجمهوريات </a:t>
            </a:r>
            <a:r>
              <a:rPr lang="ar-IQ" dirty="0" err="1"/>
              <a:t>فايشالي</a:t>
            </a:r>
            <a:r>
              <a:rPr lang="ar-IQ" dirty="0"/>
              <a:t> التي كانت تحكم فيما يعرف اليوم </a:t>
            </a:r>
            <a:r>
              <a:rPr lang="ar-IQ" dirty="0" err="1"/>
              <a:t>ببيهار</a:t>
            </a:r>
            <a:r>
              <a:rPr lang="ar-IQ" dirty="0"/>
              <a:t> في الهند والتي تعتبر اول حكومة جمهورية في تاريخ البشرية. وبعد ذلك في عهد الإسكندر الكبير في القرن الرابع قبل الميلاد كتب الإغريق عن دولتي </a:t>
            </a:r>
            <a:r>
              <a:rPr lang="ar-IQ" dirty="0" err="1"/>
              <a:t>ساباركايي</a:t>
            </a:r>
            <a:r>
              <a:rPr lang="ar-IQ" dirty="0"/>
              <a:t> </a:t>
            </a:r>
            <a:r>
              <a:rPr lang="ar-IQ" dirty="0" err="1"/>
              <a:t>وسامباستايي</a:t>
            </a:r>
            <a:r>
              <a:rPr lang="ar-IQ" dirty="0"/>
              <a:t>، اللتين كانت تحكمان فيما يعرف اليوم بباكستان وافغانستان، وفقاً للمؤرخين اليونانيين الذين كتبوا عنهما في حينه فإن شكل الحكومة فيهما كان ديمقراطياً ولم يكن ملكياً .</a:t>
            </a:r>
            <a:endParaRPr lang="en-US" dirty="0"/>
          </a:p>
          <a:p>
            <a:pPr marL="0" indent="0">
              <a:buNone/>
            </a:pPr>
            <a:endParaRPr lang="en-US" dirty="0"/>
          </a:p>
        </p:txBody>
      </p:sp>
    </p:spTree>
    <p:extLst>
      <p:ext uri="{BB962C8B-B14F-4D97-AF65-F5344CB8AC3E}">
        <p14:creationId xmlns:p14="http://schemas.microsoft.com/office/powerpoint/2010/main" val="549062841"/>
      </p:ext>
    </p:extLst>
  </p:cSld>
  <p:clrMapOvr>
    <a:masterClrMapping/>
  </p:clrMapOvr>
  <p:transition spd="slow">
    <p:pull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
            </a:r>
            <a:br>
              <a:rPr lang="en-US" smtClean="0"/>
            </a:br>
            <a:endParaRPr lang="ar-IQ" dirty="0"/>
          </a:p>
        </p:txBody>
      </p:sp>
      <p:sp>
        <p:nvSpPr>
          <p:cNvPr id="3" name="عنصر نائب للمحتوى 2"/>
          <p:cNvSpPr>
            <a:spLocks noGrp="1"/>
          </p:cNvSpPr>
          <p:nvPr>
            <p:ph sz="quarter" idx="1"/>
          </p:nvPr>
        </p:nvSpPr>
        <p:spPr/>
        <p:txBody>
          <a:bodyPr/>
          <a:lstStyle/>
          <a:p>
            <a:r>
              <a:rPr lang="ar-IQ" smtClean="0"/>
              <a:t> </a:t>
            </a:r>
            <a:endParaRPr lang="ar-IQ" dirty="0"/>
          </a:p>
        </p:txBody>
      </p:sp>
      <p:sp>
        <p:nvSpPr>
          <p:cNvPr id="6" name="مستطيل 5"/>
          <p:cNvSpPr/>
          <p:nvPr/>
        </p:nvSpPr>
        <p:spPr>
          <a:xfrm>
            <a:off x="611560" y="980728"/>
            <a:ext cx="7920880" cy="5355312"/>
          </a:xfrm>
          <a:prstGeom prst="rect">
            <a:avLst/>
          </a:prstGeom>
        </p:spPr>
        <p:txBody>
          <a:bodyPr wrap="square">
            <a:spAutoFit/>
          </a:bodyPr>
          <a:lstStyle/>
          <a:p>
            <a:r>
              <a:rPr lang="ar-IQ" b="1" dirty="0"/>
              <a:t>تعريف الديمقراطية </a:t>
            </a:r>
            <a:endParaRPr lang="en-US" dirty="0"/>
          </a:p>
          <a:p>
            <a:r>
              <a:rPr lang="ar-IQ" b="1" dirty="0"/>
              <a:t> الديمقراطية كلمة مركبة من كلمتين: الأولى مشتقة من الكلمة اليونان (</a:t>
            </a:r>
            <a:r>
              <a:rPr lang="en-US" b="1" dirty="0"/>
              <a:t>Demos</a:t>
            </a:r>
            <a:r>
              <a:rPr lang="ar-IQ" b="1" dirty="0"/>
              <a:t>)  وتعني عامة الناس، والثانية (</a:t>
            </a:r>
            <a:r>
              <a:rPr lang="en-US" b="1" dirty="0" err="1"/>
              <a:t>Kratia</a:t>
            </a:r>
            <a:r>
              <a:rPr lang="ar-IQ" b="1" dirty="0"/>
              <a:t>) وتعني حكم . وبهذا تكون الديمقراطية (  </a:t>
            </a:r>
            <a:r>
              <a:rPr lang="en-US" b="1" dirty="0" err="1"/>
              <a:t>Demoacratia</a:t>
            </a:r>
            <a:r>
              <a:rPr lang="ar-IQ" b="1" dirty="0"/>
              <a:t>  ) تعني لغةً " حكم الشعب " والديمقراطية تعني في الأصل حكم الشعب لنفسه،</a:t>
            </a:r>
            <a:endParaRPr lang="en-US" dirty="0"/>
          </a:p>
          <a:p>
            <a:r>
              <a:rPr lang="ar-IQ" b="1" dirty="0"/>
              <a:t>والتعريف الحديث للديمقراطية " هي نظام </a:t>
            </a:r>
            <a:r>
              <a:rPr lang="ar-IQ" b="1" dirty="0" err="1"/>
              <a:t>أجتماعي</a:t>
            </a:r>
            <a:r>
              <a:rPr lang="ar-IQ" b="1" dirty="0"/>
              <a:t> مميز يؤمن به ويسير عليه المجتمع ويشير إلى ثقافة سياسية واخلاقية معينة تتجلى فيها مفاهيم تتعلق بضرورة تداول السلطة سلمياً وبصورة دورية . </a:t>
            </a:r>
            <a:endParaRPr lang="en-US" dirty="0"/>
          </a:p>
          <a:p>
            <a:r>
              <a:rPr lang="ar-IQ" dirty="0"/>
              <a:t> </a:t>
            </a:r>
            <a:endParaRPr lang="en-US" dirty="0"/>
          </a:p>
          <a:p>
            <a:r>
              <a:rPr lang="ar-IQ" b="1" dirty="0"/>
              <a:t>ويمكن تعريفها بصورة أدق هي " نظام سياسي </a:t>
            </a:r>
            <a:r>
              <a:rPr lang="ar-IQ" b="1" dirty="0" err="1"/>
              <a:t>وأجتماعي</a:t>
            </a:r>
            <a:r>
              <a:rPr lang="ar-IQ" b="1" dirty="0"/>
              <a:t> حيث أن الشعب هو مصدر السيادة والسلطة، فهو يحكم نفسه عن طريق ممثلين عنه .</a:t>
            </a:r>
            <a:endParaRPr lang="en-US" dirty="0"/>
          </a:p>
          <a:p>
            <a:r>
              <a:rPr lang="ar-IQ" dirty="0"/>
              <a:t>كثيراً </a:t>
            </a:r>
            <a:r>
              <a:rPr lang="ar-IQ" dirty="0" err="1"/>
              <a:t>مايطلق</a:t>
            </a:r>
            <a:r>
              <a:rPr lang="ar-IQ" dirty="0"/>
              <a:t> اللفظ على الديمقراطية الليبرالية لأنها النظام السائد للديمقراطية في دول الغرب، وكذلك في العالم في القرن الحادي والعشرين، وبهذا يكون استخدام لفظ "الديمقراطية" لوصف الديمقراطية الليبرالية خلطاً شائعاً في استخدام المصطلح سواء في الغرب أو الشرق، </a:t>
            </a:r>
            <a:r>
              <a:rPr lang="ar-IQ" b="1" dirty="0"/>
              <a:t>" فالديمقراطية " </a:t>
            </a:r>
            <a:r>
              <a:rPr lang="ar-IQ" dirty="0"/>
              <a:t>هي شكل من أشكال الحكم السياسي قائم بالإجماع على التداول السلمي للسلطة وحكم الأكثرية بينما</a:t>
            </a:r>
            <a:r>
              <a:rPr lang="ar-IQ" b="1" dirty="0"/>
              <a:t> "الليبرالية"</a:t>
            </a:r>
            <a:endParaRPr lang="en-US" dirty="0"/>
          </a:p>
          <a:p>
            <a:r>
              <a:rPr lang="ar-IQ" dirty="0"/>
              <a:t>تؤكد على حماية حقوق الأقليات والأفراد وهذا نوع من تقييد </a:t>
            </a:r>
            <a:r>
              <a:rPr lang="ar-IQ" dirty="0" err="1"/>
              <a:t>الإغلبية</a:t>
            </a:r>
            <a:r>
              <a:rPr lang="ar-IQ" dirty="0"/>
              <a:t> في التعامل مع الأقليات والأفراد  بخلاف الأنظمة الديمقراطية التي </a:t>
            </a:r>
            <a:r>
              <a:rPr lang="ar-IQ" dirty="0" err="1"/>
              <a:t>لاتشتمل</a:t>
            </a:r>
            <a:r>
              <a:rPr lang="ar-IQ" dirty="0"/>
              <a:t> على دستور يلزم مثل هذه الحماية والتي تدعى بالديمقراطيات الليبرالية، فهناك تقارب بينهما في امور وتباعد في أخرى يظهر في العلاقة بين  الديمقراطية والعلمانية باختلاف رأي الأغلبية. وتحت نظام الديمقراطية الليبرالية أو درجة من درجاته يعيش في بداية القرن الواحد والعشرين ما يزيد عن نصف سكان الأرض في أوربا وامريكا والهند وأنحاء أخرى. بينما يعيش معظم  الباقي تحت أنظمة تدعى نوعاً آخر من الديمقراطية (كالصين التي تدعى الديمقراطية الشعبية ).</a:t>
            </a:r>
            <a:endParaRPr lang="en-US" dirty="0"/>
          </a:p>
        </p:txBody>
      </p:sp>
    </p:spTree>
    <p:extLst>
      <p:ext uri="{BB962C8B-B14F-4D97-AF65-F5344CB8AC3E}">
        <p14:creationId xmlns:p14="http://schemas.microsoft.com/office/powerpoint/2010/main" val="1677790077"/>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7467600" cy="1143000"/>
          </a:xfrm>
        </p:spPr>
        <p:txBody>
          <a:bodyPr/>
          <a:lstStyle/>
          <a:p>
            <a:pPr algn="ctr"/>
            <a:r>
              <a:rPr lang="ar-IQ" b="1" dirty="0"/>
              <a:t>الجذور التاريخية </a:t>
            </a:r>
            <a:endParaRPr lang="ar-IQ" dirty="0"/>
          </a:p>
        </p:txBody>
      </p:sp>
      <p:sp>
        <p:nvSpPr>
          <p:cNvPr id="3" name="عنصر نائب للمحتوى 2"/>
          <p:cNvSpPr>
            <a:spLocks noGrp="1"/>
          </p:cNvSpPr>
          <p:nvPr>
            <p:ph sz="quarter" idx="1"/>
          </p:nvPr>
        </p:nvSpPr>
        <p:spPr>
          <a:xfrm>
            <a:off x="457200" y="1412776"/>
            <a:ext cx="7467600" cy="4873752"/>
          </a:xfrm>
        </p:spPr>
        <p:txBody>
          <a:bodyPr>
            <a:normAutofit fontScale="62500" lnSpcReduction="20000"/>
          </a:bodyPr>
          <a:lstStyle/>
          <a:p>
            <a:r>
              <a:rPr lang="ar-IQ" dirty="0"/>
              <a:t> إن التاريخ حلقات موصلة يكمل بعضها بعضاً فالماضي وسيلة لفهم الحاضر كما أن الحاضر يعيش فيه الماضي وكلاهما يرسمان ملامح المستقبل وموضوع حقوق الإنسان ليس وليد العصر وإنما هو قديم قدم الإنسانية نفسها ويشكل جزءاً لا يتجزأ من تاريخها ، فهو قد ارتبط بالمجتمعات البشرية منذ بدء الخليقة وتأثر سلباً وإيجاباً بالظروف الزمنية والمكانية لتلك المجتمعات والتيارات الفكرية والتقاليد السائدة فيها وكما ارتبط بالشرائع الإلهية وآخرها الشريعة الإسلامية </a:t>
            </a:r>
            <a:endParaRPr lang="en-US" dirty="0"/>
          </a:p>
          <a:p>
            <a:r>
              <a:rPr lang="ar-IQ" dirty="0"/>
              <a:t>       لذا وجب علينا التعرف على تاريخ حقوق الإنسان وفهم مراحل تطورها ولنستعيد ثقتنا بديننا وأنفسنا ، فالإسلام هو أول من قرر المبادئ الخاصة بحقوق الإنسان على أكمل وجه وصورة وأوسع نطاق وهذه المبادئ طالما صدرناها إلى الناس وألان يعاد تصديرها إلينا على أنها من الغرب .</a:t>
            </a:r>
            <a:endParaRPr lang="en-US" dirty="0"/>
          </a:p>
          <a:p>
            <a:r>
              <a:rPr lang="ar-IQ" b="1" dirty="0"/>
              <a:t>       إن تاريخ حقوق الإنسان مر بثلاث مراحل أساسية هي :</a:t>
            </a:r>
            <a:endParaRPr lang="en-US" dirty="0"/>
          </a:p>
          <a:p>
            <a:r>
              <a:rPr lang="ar-IQ" b="1" dirty="0"/>
              <a:t>المرحلة الأولى :-</a:t>
            </a:r>
            <a:r>
              <a:rPr lang="ar-IQ" dirty="0"/>
              <a:t> حقوق الإنسان في الحضارات والمجتمعات القديمة ، وتبدأ هذه المرحلة من بدء الخليقة إلى القرن الخامس الميلادي أي بسقوط الإمبراطورية الرومانية .</a:t>
            </a:r>
            <a:endParaRPr lang="en-US" dirty="0"/>
          </a:p>
          <a:p>
            <a:r>
              <a:rPr lang="ar-IQ" b="1" dirty="0"/>
              <a:t>المرحلة الثانية</a:t>
            </a:r>
            <a:r>
              <a:rPr lang="ar-IQ" dirty="0"/>
              <a:t> :- حقوق الإنسان في العصور الوسطى وتبدأ من ظهور الإسلام في القرن الخامس الميلادي وتنتهي بالقرن الخامس عشر الميلادي تقريباً .</a:t>
            </a:r>
            <a:endParaRPr lang="en-US" dirty="0"/>
          </a:p>
          <a:p>
            <a:r>
              <a:rPr lang="ar-IQ" b="1" dirty="0"/>
              <a:t>المرحلة الثالثة</a:t>
            </a:r>
            <a:r>
              <a:rPr lang="ar-IQ" dirty="0"/>
              <a:t> :- حقوق الإنسان في العصر الحديث وتبدأ من القرن الخامس عشر الميلادي </a:t>
            </a:r>
            <a:endParaRPr lang="en-US" dirty="0"/>
          </a:p>
          <a:p>
            <a:r>
              <a:rPr lang="ar-IQ" dirty="0" smtClean="0"/>
              <a:t>       على أن هذه المراحل لم تكن منفصلة عن بعض ولا توجد فواصل زمنية محددة بينها ، فحقوق الإنسان لم تنتقل من مرحلة إلى أخرى دفعة واحدة وإنما على شكل مراحل .                                                                        </a:t>
            </a:r>
            <a:r>
              <a:rPr lang="ar-IQ" b="1" dirty="0" smtClean="0"/>
              <a:t> </a:t>
            </a:r>
            <a:r>
              <a:rPr lang="ar-IQ" b="1" dirty="0"/>
              <a:t>المرحلة الأولى :</a:t>
            </a:r>
            <a:r>
              <a:rPr lang="ar-IQ" dirty="0"/>
              <a:t> حقوق الإنسان في الحضارات والمجتمعات القديمة</a:t>
            </a:r>
            <a:endParaRPr lang="en-US" dirty="0"/>
          </a:p>
          <a:p>
            <a:r>
              <a:rPr lang="ar-IQ" dirty="0"/>
              <a:t>       لم يعش الإنسان القديم بحسب ما تمليه عليه غرائزه كما يصوره الكثير من الباحثين ، لان البشرية لم تخلق في الأرض لتعيش حياة الفوضى بل إن المجتمع البشري الأول قد سار مدة طويلة محفوفاً بالعناية الإلهية والرعاية الربانية وهذا لا يعني انه </a:t>
            </a:r>
            <a:endParaRPr lang="en-US" dirty="0"/>
          </a:p>
          <a:p>
            <a:r>
              <a:rPr lang="ar-IQ" dirty="0"/>
              <a:t>لم تقم مجتمعات على الصورة التي صورها الباحثون في التاريخ البشري لكنها تفتقر إلى الجانب الديني .</a:t>
            </a:r>
            <a:endParaRPr lang="en-US" dirty="0"/>
          </a:p>
          <a:p>
            <a:endParaRPr lang="ar-IQ" dirty="0"/>
          </a:p>
        </p:txBody>
      </p:sp>
    </p:spTree>
    <p:extLst>
      <p:ext uri="{BB962C8B-B14F-4D97-AF65-F5344CB8AC3E}">
        <p14:creationId xmlns:p14="http://schemas.microsoft.com/office/powerpoint/2010/main" val="22126994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ويطلق مصطلح </a:t>
            </a:r>
            <a:r>
              <a:rPr lang="ar-IQ" b="1" u="sng" dirty="0"/>
              <a:t>الديمقراطية</a:t>
            </a:r>
            <a:r>
              <a:rPr lang="ar-IQ" dirty="0"/>
              <a:t> أحيانا على معنى ضيق لوصف نظام الحكم في دولة ديمقراطية، أو بمعنى أوسع لوصف ثقافة مجتمع. وتقوم الديمقراطية أساسا ً على مبدأ سيادة الأمة، بمعنى أن الشعب والأمة يشكل في مجموعة كياناً معنوياً مستقلاً عن الأفراد، يمارس السلطات بنفسه، أو عن طريق ممثليه، فيحدد من يحوز السلطة، ومن له الحق في ممارستها، ولا معقب عليه في ذلك، لأنه صاحب السيادة . والسيادة التي هي أساس المبدأ </a:t>
            </a:r>
            <a:r>
              <a:rPr lang="ar-IQ" b="1" u="sng" dirty="0"/>
              <a:t>الديمقراطي</a:t>
            </a:r>
            <a:r>
              <a:rPr lang="ar-IQ" dirty="0"/>
              <a:t> هي سلطة آمرة أصيلة، لا نظير لها، ولا معقب عليها، لها مظهران: </a:t>
            </a:r>
            <a:r>
              <a:rPr lang="ar-IQ" b="1" dirty="0"/>
              <a:t>" مظهر خارجي :</a:t>
            </a:r>
            <a:r>
              <a:rPr lang="ar-IQ" dirty="0"/>
              <a:t> يتناول سيادة الدولة في تنظيم علاقاتها بالدول الأخرى، دون توجيه أو تأثير من أحد.</a:t>
            </a:r>
            <a:r>
              <a:rPr lang="ar-IQ" b="1" dirty="0"/>
              <a:t> ومظهر داخلي</a:t>
            </a:r>
            <a:r>
              <a:rPr lang="ar-IQ" dirty="0"/>
              <a:t> : يتناول تنظيم الأمور الداخلية في الدولة بأوامر وقرارات ملزمة للأفراد في الدولة، فالسيادة بهذا المعنى سلطة أمر عليا" </a:t>
            </a:r>
            <a:endParaRPr lang="en-US" dirty="0"/>
          </a:p>
          <a:p>
            <a:r>
              <a:rPr lang="ar-IQ" dirty="0"/>
              <a:t>وتكون الديمقراطية مقبولة في المجتمعات العربية اذا كانت تعني تحقيق </a:t>
            </a:r>
            <a:r>
              <a:rPr lang="ar-IQ" dirty="0" err="1"/>
              <a:t>مبادىء</a:t>
            </a:r>
            <a:r>
              <a:rPr lang="ar-IQ" dirty="0"/>
              <a:t> </a:t>
            </a:r>
            <a:r>
              <a:rPr lang="ar-IQ" dirty="0" err="1"/>
              <a:t>الممارسسة</a:t>
            </a:r>
            <a:r>
              <a:rPr lang="ar-IQ" dirty="0"/>
              <a:t> السياسية الممثلة لامتنا، وفي الوقت نفسه </a:t>
            </a:r>
            <a:r>
              <a:rPr lang="ar-IQ" dirty="0" err="1"/>
              <a:t>هومصطلح</a:t>
            </a:r>
            <a:r>
              <a:rPr lang="ar-IQ" dirty="0"/>
              <a:t> مرفوض اذا كان يعني تجريد الأمة من تراثها وفرض الانموذج الغربي عليها. </a:t>
            </a:r>
            <a:endParaRPr lang="en-US" dirty="0"/>
          </a:p>
          <a:p>
            <a:r>
              <a:rPr lang="ar-IQ" dirty="0"/>
              <a:t>ان للحكم الديمقراطية فوائد عدة تعود على المجتمع بشكل عام، فهي تعمل على معاملة جميع الافراد في المجتمع بشكل متساوي، وتطبق مبدأ المساواة، وفي الوقت نفسه تعمل على سد حاجات الناس ومطالبهم، وتسمح الديمقراطية </a:t>
            </a:r>
            <a:r>
              <a:rPr lang="ar-IQ" dirty="0" err="1"/>
              <a:t>بأعطاء</a:t>
            </a:r>
            <a:r>
              <a:rPr lang="ar-IQ" dirty="0"/>
              <a:t> قوة للمجتمع من خلال التجديد وذلك بالتغير السلمي من باب الانتخابات، ويسعى نظام الحكم الديمقراطي الى حماية حقوق الانسان الاساسية والحريات، وفي طبيعة الديمقراطية تدعو الى الحوار الصريح والاقناع والوصول الى الحوار بدلا من الكراهية أو التهديد من السلطة ففي الجو الديمقراطية تظهر اختلاف الآراء ومن ثم الاتفاق على الرأي الصحيح ومعالجة الخلل إن وجد. وتساعد أجواء الديمقراطية السائدة في المجتمع على الاستقرار السياسي، وانخفاض مستويات الفقر والمجاعة والفساد الاداري.</a:t>
            </a:r>
            <a:endParaRPr lang="en-US" dirty="0"/>
          </a:p>
          <a:p>
            <a:endParaRPr lang="ar-IQ" dirty="0"/>
          </a:p>
        </p:txBody>
      </p:sp>
    </p:spTree>
    <p:extLst>
      <p:ext uri="{BB962C8B-B14F-4D97-AF65-F5344CB8AC3E}">
        <p14:creationId xmlns:p14="http://schemas.microsoft.com/office/powerpoint/2010/main" val="3782187497"/>
      </p:ext>
    </p:extLst>
  </p:cSld>
  <p:clrMapOvr>
    <a:masterClrMapping/>
  </p:clrMapOvr>
  <p:transition spd="slow">
    <p:pull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
            </a:r>
            <a:br>
              <a:rPr lang="en-US" dirty="0"/>
            </a:br>
            <a:r>
              <a:rPr lang="ar-IQ" b="1" dirty="0"/>
              <a:t>ثانياً: الشروط العامة لنجاح النظام الديمقراطي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r>
              <a:rPr lang="ar-IQ" dirty="0" smtClean="0"/>
              <a:t>       </a:t>
            </a:r>
            <a:r>
              <a:rPr lang="ar-IQ" dirty="0"/>
              <a:t>هناك مجموعة من الشروط التي يتوجب توفرها لضمان نجاح النظام الديمقراطي والتي يمكن بيان ابرزها بالاتي:</a:t>
            </a:r>
            <a:endParaRPr lang="en-US" dirty="0"/>
          </a:p>
          <a:p>
            <a:r>
              <a:rPr lang="ar-IQ" dirty="0"/>
              <a:t>1. احترام حقوق الانسان : ان هذا المفهوم يشكل مزيجاً من القانون الدستوري والقانون الدولي مهمته الدفاع  بصورة منظمة عن حقوق الشخص الانساني ضد انحرافات السلطة وتجاوزات اجهزة الدولة ضد مواطنيها وتقسم هذه الحقوق ( حقوق مدنية، الحق في المساواة، حرية التنقل، حرية السكن، حقوق سياسية)</a:t>
            </a:r>
            <a:endParaRPr lang="en-US" dirty="0"/>
          </a:p>
          <a:p>
            <a:r>
              <a:rPr lang="ar-IQ" dirty="0"/>
              <a:t>2. التعددية السياسية: اي حق التعبير عن الرأي العام بالوسائل القانونية ، حيث يحق للأفراد تأسيس الجمعيات والتجمعات وفق الشروط والقوانين. </a:t>
            </a:r>
            <a:endParaRPr lang="en-US" dirty="0"/>
          </a:p>
          <a:p>
            <a:r>
              <a:rPr lang="ar-IQ" dirty="0"/>
              <a:t>3. التداول السلمي للسلطة : اي من خلال الانتخابات الحرة النزيهة، فالديمقراطية منهج اختيار متجدد لمتخذي القرار، من خلال الانتخابات الدورية .</a:t>
            </a:r>
            <a:endParaRPr lang="en-US" dirty="0"/>
          </a:p>
          <a:p>
            <a:r>
              <a:rPr lang="ar-IQ" dirty="0"/>
              <a:t>4.المساواة السياسية: اي اشراك جميع افراد الشعب بصورة عادلة في ممارسة السلطة العامة مثل الانتخابات أو الترشيح أو التمثيل في المجالس العامة  وفي المساواة  في ادارة شؤن الدولة .</a:t>
            </a:r>
            <a:endParaRPr lang="en-US" dirty="0"/>
          </a:p>
          <a:p>
            <a:r>
              <a:rPr lang="ar-IQ" dirty="0"/>
              <a:t> </a:t>
            </a:r>
            <a:r>
              <a:rPr lang="en-US" dirty="0"/>
              <a:t>  </a:t>
            </a:r>
            <a:r>
              <a:rPr lang="ar-IQ" dirty="0"/>
              <a:t>5.مبدأ احترام الاغلبية: وفي هذا النظام  تكون معظم السلطة </a:t>
            </a:r>
            <a:r>
              <a:rPr lang="ar-IQ" dirty="0" err="1"/>
              <a:t>التنفذية</a:t>
            </a:r>
            <a:r>
              <a:rPr lang="ar-IQ" dirty="0"/>
              <a:t> وأكثرية اعضاء البرلمان  بيد الحزب الذي يحرز أكثرية الأصوات.</a:t>
            </a:r>
            <a:endParaRPr lang="en-US" dirty="0"/>
          </a:p>
          <a:p>
            <a:endParaRPr lang="ar-IQ" dirty="0"/>
          </a:p>
        </p:txBody>
      </p:sp>
    </p:spTree>
    <p:extLst>
      <p:ext uri="{BB962C8B-B14F-4D97-AF65-F5344CB8AC3E}">
        <p14:creationId xmlns:p14="http://schemas.microsoft.com/office/powerpoint/2010/main" val="3123715381"/>
      </p:ext>
    </p:extLst>
  </p:cSld>
  <p:clrMapOvr>
    <a:masterClrMapping/>
  </p:clrMapOvr>
  <p:transition spd="slow">
    <p:pull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980728"/>
            <a:ext cx="7467600" cy="1143000"/>
          </a:xfrm>
        </p:spPr>
        <p:txBody>
          <a:bodyPr/>
          <a:lstStyle/>
          <a:p>
            <a:pPr algn="ctr"/>
            <a:r>
              <a:rPr lang="ar-IQ" b="1" dirty="0"/>
              <a:t>ثالثاً: التطور التاريخي للديمقراطية</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10000"/>
          </a:bodyPr>
          <a:lstStyle/>
          <a:p>
            <a:pPr marL="0" indent="0">
              <a:buNone/>
            </a:pPr>
            <a:r>
              <a:rPr lang="ar-IQ" dirty="0" smtClean="0"/>
              <a:t> هناك </a:t>
            </a:r>
            <a:r>
              <a:rPr lang="ar-IQ" dirty="0"/>
              <a:t>عدد من المراحل التاريخية التي لابد من التعرف عليها لمعرفة كيف تطورت الديمقراطية عبر العصور المختلفة وسيتم تقسيمها الى مرحلتين وكالاتي:</a:t>
            </a:r>
            <a:endParaRPr lang="en-US" dirty="0"/>
          </a:p>
          <a:p>
            <a:pPr marL="0" indent="0">
              <a:buNone/>
            </a:pPr>
            <a:r>
              <a:rPr lang="ar-IQ" b="1" dirty="0"/>
              <a:t>1</a:t>
            </a:r>
            <a:r>
              <a:rPr lang="ar-IQ" b="1" dirty="0" smtClean="0"/>
              <a:t>.التطور </a:t>
            </a:r>
            <a:r>
              <a:rPr lang="ar-IQ" b="1" dirty="0" err="1"/>
              <a:t>الديممقراطية</a:t>
            </a:r>
            <a:r>
              <a:rPr lang="ar-IQ" b="1" dirty="0"/>
              <a:t> في العصر القديم: </a:t>
            </a:r>
            <a:r>
              <a:rPr lang="ar-IQ" dirty="0"/>
              <a:t>الديمقراطية في اليونان و روما ظهر التطبيق الأول للديمقراطية في بعض المدن اليونانية مثل: أثينا التي يتكون سكانها من ثلاثة طبقات هي: الأرقاء، الأجانب، المواطنين الأحرار وقد انفردت الطبقة الأخيرة دون (النساء و الأطفال) بممارسة السلطة في المدينة بواسطة جمعية الشعب صاحبة السلطة العليا في سن القوانين وتعيين  الحكومة والنظر في المسائل الخارجية بطريقة مباشرة حيث يجتمع المواطنين الأحرار الذين بلغوا 20 سنة في هيئة جمعية شعبية لاتخاذ القرارات اللازمة لتسيير شؤون المدينة و ما يجب ملاحظته هو أن الديمقراطية هذه كانت ضيقة تفتقر على المواطنين وتبعد الأغلبية الكبرى من السكان من النساء و الأرقاء و الأجانب فضلا عن ذوبان الفرد في الجماعة التي يمكنها تقييد حقوق الفرد وحرياته إذا كانت تتعارض مع مصلحة الجماعة التي يمكنها تقييد أن تبين لها أن وجوده سيكون سبباً في ظهور حكم فردي نتيجة تأييد مجموعة له و هو الوضع الذي ساد أيضا في روما سواء في عصرها الملكي أو الجمهوري حيث كانت تسير الدولة بواسطة اللجان و المجالس الشعبية إلى أن استأثر القياصرة على السلطة و أطلقوا يدهم في ممارستها دون قيد. وبالنسبة لدور الأديان السماوية في تأكيد مبدأ الديمقراطية والمطالبة بتطبيقه فإننا نلاحظ أن الديانة المسيحية رغم أنها تفصل بين المسائل الدينية و الدنيوية تطبيقا لقول المسيح عليه السلام "دع ما لقيصر و ما لله"</a:t>
            </a:r>
            <a:endParaRPr lang="en-US" dirty="0"/>
          </a:p>
        </p:txBody>
      </p:sp>
      <p:sp>
        <p:nvSpPr>
          <p:cNvPr id="4" name="مستطيل 3"/>
          <p:cNvSpPr/>
          <p:nvPr/>
        </p:nvSpPr>
        <p:spPr>
          <a:xfrm>
            <a:off x="4941332" y="3244334"/>
            <a:ext cx="1107996" cy="369332"/>
          </a:xfrm>
          <a:prstGeom prst="rect">
            <a:avLst/>
          </a:prstGeom>
        </p:spPr>
        <p:txBody>
          <a:bodyPr wrap="none">
            <a:spAutoFit/>
          </a:bodyPr>
          <a:lstStyle/>
          <a:p>
            <a:r>
              <a:rPr lang="ar-IQ" b="1" dirty="0"/>
              <a:t>	</a:t>
            </a:r>
            <a:endParaRPr lang="en-US" dirty="0"/>
          </a:p>
        </p:txBody>
      </p:sp>
    </p:spTree>
    <p:extLst>
      <p:ext uri="{BB962C8B-B14F-4D97-AF65-F5344CB8AC3E}">
        <p14:creationId xmlns:p14="http://schemas.microsoft.com/office/powerpoint/2010/main" val="2543519634"/>
      </p:ext>
    </p:extLst>
  </p:cSld>
  <p:clrMapOvr>
    <a:masterClrMapping/>
  </p:clrMapOvr>
  <p:transition spd="slow">
    <p:pull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sz="quarter" idx="1"/>
          </p:nvPr>
        </p:nvSpPr>
        <p:spPr/>
        <p:txBody>
          <a:bodyPr>
            <a:normAutofit fontScale="62500" lnSpcReduction="20000"/>
          </a:bodyPr>
          <a:lstStyle/>
          <a:p>
            <a:r>
              <a:rPr lang="ar-IQ" dirty="0"/>
              <a:t>إلا أنها طالبت بالفضيلة و الأخلاق الحميدة و ضرورة تطبيق العدالة بين أفراد المجتمع كما أن المسيحية كانت تطالب بتجنب عبادة الملوك مما ساعده على تحقيق الفصل بين صف المواطن الذي عليه أن يتقبل سلطة الحاكم الزمنية واصفة الإنسان الذي يتمتع بقيمة في ذاته له عقل و روح و ضمير يفكر بحرية و يؤمن و يعتنق الحرية التي اختارها لنفسه وهذا كله ساعد على تأكيد كرامة الإنسان التي خص بما عند الله فأدى ذلك إلى الحد من سلطان الفرد في الشؤون الدينية مما ولد في نفوسهم نتيجة حرية العقيدة والفكر اتجاها إلى مطالبة بالعديد من الحقوق والحريات. وبعد سقوط </a:t>
            </a:r>
            <a:r>
              <a:rPr lang="ar-IQ" dirty="0" err="1"/>
              <a:t>الإمبروطورية</a:t>
            </a:r>
            <a:r>
              <a:rPr lang="ar-IQ" dirty="0"/>
              <a:t> في الغرب سنة 476 أصيبت الأفكار تلك بنكسة رهيبة فقامت الإقطاعية و انقسم المجتمع إلى ملاك و أقنان تم سيطرة رجال الدين على السلطة الدينية  فقامت </a:t>
            </a:r>
            <a:r>
              <a:rPr lang="ar-IQ" dirty="0" err="1"/>
              <a:t>الكتوليكية</a:t>
            </a:r>
            <a:r>
              <a:rPr lang="ar-IQ" dirty="0"/>
              <a:t> بأعمال بشعة ضد من لا يؤمن بالديانة المسيحية و من يخرج عن تعاليمها فقد الإنسان ما حققه أثناء ظهور المسيحية و حلت السلطة المطلقة الدينية محل السلطة المطلقة الزمنية السابقة على الديانة المسيحية و مع  ذلك يمكن اعتبار الديمقراطية اليونانية الباردة الأولى للديمقراطية الحديثة التي نادى بها الفلاسفة بعد النهضة الأوربية للوقوف ضد الملكية المطلقة  وتطبيق مبدأ تقييد السلطة و خضوع الحاكم للقانون و ظهر تطبيق هذه الأفكار فيما بعد على اثر الثورات التي قامت في أمريكا و أوربا التي ضمنت إعلاناتها و دساتيرها مبدأ سيادة الأمة و المساواة بين المواطنين و أن القانون يعد التعبير عن الإرادة العامة للأمة الديمقراطية في الإسلام. بين ظهور المسيحية الثورات الأوربية ظهور دين جديد لعب دور كبير في تصوير وتدعيم الديمقراطية. أن الدين الإسلامي الذي كان ثورة على العبودية و الطغيان بتقريره الحرية و المساواة بين الأفراد و أصبحت الحرية و المساواة  نتيجتين متلازمتين لا </a:t>
            </a:r>
            <a:r>
              <a:rPr lang="ar-IQ" dirty="0" err="1"/>
              <a:t>عتناق</a:t>
            </a:r>
            <a:r>
              <a:rPr lang="ar-IQ" dirty="0"/>
              <a:t> الإنسان و إذا قلنا بأن </a:t>
            </a:r>
            <a:r>
              <a:rPr lang="ar-IQ" dirty="0" err="1"/>
              <a:t>اللإسلام</a:t>
            </a:r>
            <a:r>
              <a:rPr lang="ar-IQ" dirty="0"/>
              <a:t> دور في تدعيم الديمقراطية  فهذا لا يعني أن الدولة الإسلامية طبقت </a:t>
            </a:r>
            <a:r>
              <a:rPr lang="ar-IQ" dirty="0" err="1"/>
              <a:t>المبادىء</a:t>
            </a:r>
            <a:r>
              <a:rPr lang="ar-IQ" dirty="0"/>
              <a:t> الديمقراطية الحديثة المعروفة في الدول الليبرالية ذلك أن ديننا منح الفرد حقوقا اتجاه الجماعة والعكس. و هذا ما لم تفعله الديمقراطية الحديثة رغم اختلاف أساليب التطبيق بين الديمقراطية الإسلامية و الديمقراطية الليبرالية فإننا نجد عناصر متقاربة بينهما و أن كان النظام الإسلامي ليس عقداً أو تنازلاً أو منحة و إنما هي حقوق و واجبات أقرها الإسلام على الحاكم و المحكوم الالتزام بها و أن كان مبدأ الشورى الذي يطبق النظام الإسلامي يجد تطبيقاً نوعياً له قبل الإسلام. وبعد الخلفاء الراشدين.</a:t>
            </a:r>
            <a:endParaRPr lang="en-US" dirty="0"/>
          </a:p>
          <a:p>
            <a:r>
              <a:rPr lang="ar-IQ" dirty="0"/>
              <a:t>و أن كان المقصود بالديمقراطية في الإسلام هو اعتماد مبدأ الشورى الذي يعني لغوياً تبادل الرأي حول موضوع أو مواضيع معينة ويقصد به في الاصطلاح فلسفة في الحكم و التعامل بين أفراد المجتمع  والذي يعتبر احد </a:t>
            </a:r>
            <a:r>
              <a:rPr lang="ar-IQ" dirty="0" err="1"/>
              <a:t>مبادىء</a:t>
            </a:r>
            <a:r>
              <a:rPr lang="ar-IQ" dirty="0"/>
              <a:t> فلسفة الحكم في</a:t>
            </a:r>
            <a:endParaRPr lang="ar-IQ" dirty="0"/>
          </a:p>
        </p:txBody>
      </p:sp>
    </p:spTree>
    <p:extLst>
      <p:ext uri="{BB962C8B-B14F-4D97-AF65-F5344CB8AC3E}">
        <p14:creationId xmlns:p14="http://schemas.microsoft.com/office/powerpoint/2010/main" val="691058798"/>
      </p:ext>
    </p:extLst>
  </p:cSld>
  <p:clrMapOvr>
    <a:masterClrMapping/>
  </p:clrMapOvr>
  <p:transition spd="slow">
    <p:pull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b="1" dirty="0"/>
          </a:p>
        </p:txBody>
      </p:sp>
      <p:sp>
        <p:nvSpPr>
          <p:cNvPr id="3" name="عنصر نائب للمحتوى 2"/>
          <p:cNvSpPr>
            <a:spLocks noGrp="1"/>
          </p:cNvSpPr>
          <p:nvPr>
            <p:ph sz="quarter" idx="1"/>
          </p:nvPr>
        </p:nvSpPr>
        <p:spPr>
          <a:xfrm>
            <a:off x="602343" y="1527628"/>
            <a:ext cx="7467600" cy="4873752"/>
          </a:xfrm>
        </p:spPr>
        <p:txBody>
          <a:bodyPr>
            <a:normAutofit fontScale="85000" lnSpcReduction="20000"/>
          </a:bodyPr>
          <a:lstStyle/>
          <a:p>
            <a:pPr marL="0" indent="0">
              <a:buNone/>
            </a:pPr>
            <a:r>
              <a:rPr lang="ar-IQ" dirty="0"/>
              <a:t>الإسلام فان أنظمة الحكم التي كانت سائدة قبل الإسلام رغم اعتمادها في كثير من الحالات على التنظيم القبلي حيث فقد الفرد قيمته داخل الجماعة، اعتمدت هي الأخرى مبدأ الشورى و هذا ما أكده القران الكريم إذ أننا نجد أنظمة اليمن قديما أقرت الشورى كنظام للحكم و هذا في عصر الملكة بلقيس، فقد جاء في القران الكريم " يأيها الملا أفتوني في أمري ما كانت قاطعة أمرا حتى تشهدون " و كذلك موسى عليه السلام " و اجعل لي وزيرا من أهلي هارون أخي اشد به أزري و أشركه في أمري " و قد ثبت بأن مجالس الشورى كانت موجودة قبل الإسلام فقد كان لقبيلة تدمر مجلسين احدهما لشيوخ يضم المتقدمين في السن من الثروة و الجاه  و الثاني  للعشائر يضم الشباب، و لدى القبانيين في اليمن أيضاً مجلساً للشورى يسمى بدار الشورى أو المشاورة المتكون من رؤساء القبائل و مهمتهم تقديم المشورة للملك و لكن لهم دستور ينظم العلاقات بين الأفراد و الحكام و في مكة أقام  بن كلاب حكما يعتمد الشورى بعد أن طرد بني خزاعة حيث أسس دار الندوة بالقرب من الكعبة و كان أوجه فريق يتداولون حول شؤون المدينة مهما كانت طبيعتها.</a:t>
            </a:r>
            <a:endParaRPr lang="en-US" dirty="0"/>
          </a:p>
          <a:p>
            <a:pPr marL="0" indent="0">
              <a:buNone/>
            </a:pPr>
            <a:r>
              <a:rPr lang="ar-IQ" dirty="0"/>
              <a:t>وإذا انتقلنا إلى منطقة المغرب العربي قبل الإسلام أيضاً فأن الأمر لا يختلف عن المشرق ذلك أن هذه المنطقة لم تكن تخضع كليا للبيزنطيين وإنما هناك بعض منها بقي محتكر بواسطة أبنائه حكما اعتمد مبدأ الشورى بين مختلف القبائل التي تعاونت فيما بينها لحكم تقسمها بواسطة </a:t>
            </a:r>
            <a:r>
              <a:rPr lang="ar-IQ" dirty="0" err="1"/>
              <a:t>االثورة</a:t>
            </a:r>
            <a:r>
              <a:rPr lang="ar-IQ" dirty="0"/>
              <a:t> في ظل القبيلة و الغرض من هذا الأسلوب في الحكم هو كفالة التوازن بين القبائل من جهة و الحفاظ على حق كل قبيلة أو جزء منهما من جهة أخرى و يسمى ذلك في تمثيل كل عائلة أو قبيلة في مجلس أعيان القبيلة التي ينتخب شيخها من الأعيان والذي لا يتخذ أي قرار هام إلا بعد استشارتهم. </a:t>
            </a:r>
          </a:p>
          <a:p>
            <a:pPr marL="0" indent="0">
              <a:buNone/>
            </a:pPr>
            <a:endParaRPr lang="en-US" dirty="0"/>
          </a:p>
        </p:txBody>
      </p:sp>
    </p:spTree>
    <p:extLst>
      <p:ext uri="{BB962C8B-B14F-4D97-AF65-F5344CB8AC3E}">
        <p14:creationId xmlns:p14="http://schemas.microsoft.com/office/powerpoint/2010/main" val="1580286175"/>
      </p:ext>
    </p:extLst>
  </p:cSld>
  <p:clrMapOvr>
    <a:masterClrMapping/>
  </p:clrMapOvr>
  <p:transition spd="slow">
    <p:pull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10000"/>
          </a:bodyPr>
          <a:lstStyle/>
          <a:p>
            <a:r>
              <a:rPr lang="ar-IQ" dirty="0" err="1"/>
              <a:t>ويجىء</a:t>
            </a:r>
            <a:r>
              <a:rPr lang="ar-IQ" dirty="0"/>
              <a:t> الإسلام بتأكيد مبدأ الشورى لكن بمفهوم أوسع و أو ضح عد جزءا من نظام الحكم  قصد تعويد المسلمين على معالجة الأمور بحكمة بعد التشاور الذي ينير و يوضح الصواب من الخطأ </a:t>
            </a:r>
            <a:r>
              <a:rPr lang="ar-IQ" dirty="0" err="1"/>
              <a:t>فأ</a:t>
            </a:r>
            <a:r>
              <a:rPr lang="ar-IQ" dirty="0"/>
              <a:t> ( الشورى ) جزء من فلسفة الحكم في الإسلام و هذا ما أكده القران الكريم و السنة  </a:t>
            </a:r>
            <a:r>
              <a:rPr lang="ar-IQ" b="1" dirty="0"/>
              <a:t>" وشاورهم في الأمر "</a:t>
            </a:r>
            <a:r>
              <a:rPr lang="ar-IQ" dirty="0"/>
              <a:t> ( سورة ال عمران الآية 159 ) </a:t>
            </a:r>
            <a:r>
              <a:rPr lang="ar-IQ" b="1" dirty="0"/>
              <a:t>" و أمرهم شورى بينهم </a:t>
            </a:r>
            <a:r>
              <a:rPr lang="ar-IQ" dirty="0"/>
              <a:t>" ( سورة الشورى </a:t>
            </a:r>
            <a:r>
              <a:rPr lang="ar-IQ" dirty="0" err="1"/>
              <a:t>ألآية</a:t>
            </a:r>
            <a:r>
              <a:rPr lang="ar-IQ" dirty="0"/>
              <a:t> 38 ) وكان الرسول محمد </a:t>
            </a:r>
            <a:r>
              <a:rPr lang="ar-IQ" b="1" dirty="0"/>
              <a:t>( صلى الله عليه وعلى أله و صحبه و سلم )</a:t>
            </a:r>
            <a:r>
              <a:rPr lang="ar-IQ" dirty="0"/>
              <a:t> يشاور أصحابه في الأمور الهامة و أخذ برأي و تبعه في ذلك الخلفاء الراشدين فقد جاء في حديث النبي محمد </a:t>
            </a:r>
            <a:r>
              <a:rPr lang="ar-IQ" b="1" dirty="0"/>
              <a:t>( صلى الله عليه وعلى أله و صحبه و سلم )</a:t>
            </a:r>
            <a:r>
              <a:rPr lang="ar-IQ" dirty="0"/>
              <a:t> </a:t>
            </a:r>
            <a:r>
              <a:rPr lang="ar-IQ" b="1" dirty="0"/>
              <a:t>" استعينوا على أمركم بالشورى "</a:t>
            </a:r>
            <a:r>
              <a:rPr lang="ar-IQ" dirty="0"/>
              <a:t> قال علي بن أبي طالب </a:t>
            </a:r>
            <a:r>
              <a:rPr lang="ar-IQ" b="1" dirty="0"/>
              <a:t>( كرم الله وجهه ) " مشاورة أهل الرأي ثم اتباعهم "</a:t>
            </a:r>
            <a:r>
              <a:rPr lang="ar-IQ" dirty="0"/>
              <a:t> و طبق المبدأ أول الأمر في عصر الرسول  محمد  </a:t>
            </a:r>
            <a:r>
              <a:rPr lang="ar-IQ" b="1" dirty="0"/>
              <a:t>( صلى الله عليه وعلى أله و صحبه و سلم )</a:t>
            </a:r>
            <a:r>
              <a:rPr lang="ar-IQ" dirty="0"/>
              <a:t> بعد المبايعة الأولى في العتبة للرسول محمد </a:t>
            </a:r>
            <a:r>
              <a:rPr lang="ar-IQ" b="1" dirty="0"/>
              <a:t>(  صلى الله عليه وعلى أله و صحبه و سلم ) </a:t>
            </a:r>
            <a:r>
              <a:rPr lang="ar-IQ" dirty="0"/>
              <a:t>من قبل وفد ضم جماعة من الأوس و الخزرج ذلك الوفد الذي وصف بالوفد العقائدي  و ليس القبلي .</a:t>
            </a:r>
            <a:endParaRPr lang="en-US" dirty="0"/>
          </a:p>
          <a:p>
            <a:r>
              <a:rPr lang="ar-IQ" dirty="0"/>
              <a:t>حيث بموجب تلك المبايعة أعلنوا عن انضمامهم و دخولهم في الإسلام على أساس عقائدي و الذي تأكد بالدستور الأول الذي وضع يوم هاجر مسلمو مكة إلى المدينة " هذا كتاب محمد النبي</a:t>
            </a:r>
            <a:r>
              <a:rPr lang="ar-IQ" b="1" dirty="0"/>
              <a:t>( صلى الله عليه وعلى أله و صحبه و سلم ) بين المؤمنين و المسلمين من قريش و يثرب و من تبعهم فلحق بهم و جاهد معهم أنهم أمة واحدة من دون الناس "</a:t>
            </a:r>
            <a:endParaRPr lang="ar-IQ" dirty="0"/>
          </a:p>
        </p:txBody>
      </p:sp>
    </p:spTree>
    <p:extLst>
      <p:ext uri="{BB962C8B-B14F-4D97-AF65-F5344CB8AC3E}">
        <p14:creationId xmlns:p14="http://schemas.microsoft.com/office/powerpoint/2010/main" val="121981439"/>
      </p:ext>
    </p:extLst>
  </p:cSld>
  <p:clrMapOvr>
    <a:masterClrMapping/>
  </p:clrMapOvr>
  <p:transition spd="slow">
    <p:pull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smtClean="0"/>
              <a:t>:</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a:bodyPr>
          <a:lstStyle/>
          <a:p>
            <a:pPr marL="0" indent="0">
              <a:buNone/>
            </a:pPr>
            <a:r>
              <a:rPr lang="ar-IQ" dirty="0"/>
              <a:t>و من هنا نجد هذه الوثيقة قد أكدت مبدأ الشورى الذي جاء في القران الكريم و جعل منه فلسفة حكم  و حياة . و قد كان الصحابة العشرة  أصحاب الشورى و استمروا كذلك حتى استشهاد على بن أبي طالب </a:t>
            </a:r>
            <a:r>
              <a:rPr lang="ar-IQ" b="1" dirty="0"/>
              <a:t>( كرم الله وجهة ) </a:t>
            </a:r>
            <a:r>
              <a:rPr lang="ar-IQ" dirty="0"/>
              <a:t>غير أن الحكم فيما بعد قضى على مبدأ الشورى أو الدور القيادي للجماعة و خاصة الصحابة في تسيير شؤون الدولة الإسلامية أم كان قد ظهر للوجود بين الحين والأخر  </a:t>
            </a:r>
            <a:r>
              <a:rPr lang="ar-IQ" b="1" dirty="0"/>
              <a:t>(على فترات )</a:t>
            </a:r>
            <a:r>
              <a:rPr lang="ar-IQ" dirty="0"/>
              <a:t> مثل ما حدث أثناء حكم عمر ابن عبد العزيز الذي شكل مجلس للشورى من عشرة من أبناء الصحابة و من ثم تحولت الشورى في بعض الأحيان من فلسفة حكم إلى تقليد لممارسة السلطة . </a:t>
            </a:r>
            <a:endParaRPr lang="en-US" dirty="0"/>
          </a:p>
          <a:p>
            <a:pPr marL="0" indent="0">
              <a:buNone/>
            </a:pPr>
            <a:r>
              <a:rPr lang="ar-IQ" dirty="0"/>
              <a:t>و من هنا فأن الحكم في الإسلام لا يقوم على إرادة الأمة أو شعب حسب المفاهيم الغير إسلامية و إنما على أحكام الشريعة الإسلامية ذلك أن الحاكم  والمسلمين  مقيدين بأحكام القران و السنة و أن  التمثيل  فيه يعتمد على الفترة العلمية مما يتجافى مع أحكام الدساتير الغير إسلامية التي تقضي بأن إرادة وضع القانون من </a:t>
            </a:r>
            <a:r>
              <a:rPr lang="ar-IQ" dirty="0" err="1"/>
              <a:t>أختصاص</a:t>
            </a:r>
            <a:r>
              <a:rPr lang="ar-IQ" dirty="0"/>
              <a:t> البرلمان  دون أية قيود إلهية . و مهما يكن من أمر فان نظام الشورى ذو الطبيعة الخاصة هو من الوسائل التي تطبع الحكم الإسلامي .  </a:t>
            </a:r>
            <a:r>
              <a:rPr lang="ar-IQ" b="1" dirty="0"/>
              <a:t>      </a:t>
            </a:r>
            <a:endParaRPr lang="en-US" dirty="0"/>
          </a:p>
          <a:p>
            <a:pPr algn="l"/>
            <a:endParaRPr lang="ar-IQ" dirty="0"/>
          </a:p>
        </p:txBody>
      </p:sp>
    </p:spTree>
    <p:extLst>
      <p:ext uri="{BB962C8B-B14F-4D97-AF65-F5344CB8AC3E}">
        <p14:creationId xmlns:p14="http://schemas.microsoft.com/office/powerpoint/2010/main" val="1640073858"/>
      </p:ext>
    </p:extLst>
  </p:cSld>
  <p:clrMapOvr>
    <a:masterClrMapping/>
  </p:clrMapOvr>
  <p:transition spd="slow">
    <p:cover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b="1" dirty="0" smtClean="0"/>
              <a:t>2- ا</a:t>
            </a:r>
            <a:r>
              <a:rPr lang="ar-IQ" b="1" dirty="0" smtClean="0"/>
              <a:t>لتطور </a:t>
            </a:r>
            <a:r>
              <a:rPr lang="ar-IQ" b="1" dirty="0"/>
              <a:t>الديمقراطي في العصر الحديث</a:t>
            </a:r>
            <a:r>
              <a:rPr lang="ar-IQ" dirty="0"/>
              <a:t/>
            </a:r>
            <a:br>
              <a:rPr lang="ar-IQ" dirty="0"/>
            </a:br>
            <a:endParaRPr lang="ar-IQ" dirty="0"/>
          </a:p>
        </p:txBody>
      </p:sp>
      <p:sp>
        <p:nvSpPr>
          <p:cNvPr id="3" name="عنصر نائب للمحتوى 2"/>
          <p:cNvSpPr>
            <a:spLocks noGrp="1"/>
          </p:cNvSpPr>
          <p:nvPr>
            <p:ph sz="quarter" idx="1"/>
          </p:nvPr>
        </p:nvSpPr>
        <p:spPr/>
        <p:txBody>
          <a:bodyPr>
            <a:normAutofit/>
          </a:bodyPr>
          <a:lstStyle/>
          <a:p>
            <a:r>
              <a:rPr lang="ar-IQ" dirty="0"/>
              <a:t>لقد كان للحرب العالمية الأولى وما أصاب العالم الرأسمالي من نكسات اثر بالغ الفور على النظام السياسي الديمقراطي الليبرالي فقد </a:t>
            </a:r>
            <a:r>
              <a:rPr lang="ar-IQ" dirty="0" err="1"/>
              <a:t>أشارة</a:t>
            </a:r>
            <a:r>
              <a:rPr lang="ar-IQ" dirty="0"/>
              <a:t> مرحلة </a:t>
            </a:r>
            <a:r>
              <a:rPr lang="ar-IQ" dirty="0" err="1"/>
              <a:t>مابين</a:t>
            </a:r>
            <a:r>
              <a:rPr lang="ar-IQ" dirty="0"/>
              <a:t> الحربين بالصراعات السياسية الاقتصادية مما أدى إلى ظهور نظام رغم </a:t>
            </a:r>
            <a:r>
              <a:rPr lang="ar-IQ" dirty="0" err="1"/>
              <a:t>ارتكازة</a:t>
            </a:r>
            <a:r>
              <a:rPr lang="ar-IQ" dirty="0"/>
              <a:t> على النظام الفردي مغاير في قيمة من الواقع فحل نظام الإدارة  الجماعية والتخطيط محل المنافسة الحرة واعتمد على وسائل الإعلام في فرض منتوجه والمطالبة بقيام دولة قرية تنظم الإنتاج والتوزيع والتبادل وإنشاء أحزاب جماهرية منظمة بدلاً من اقتصارها على الدور التقليدي والمنافسة بين أحزاب غير منتظمة مما أدى بالعديد من الكتاب إلى إطلاق تسمية جديدة على هذا النظام الجديد " انه الديمقراطية الفنية " فضلا عن ظهور جديد لنموذج من الديمقراطية هو الديمقراطية الماركسية.</a:t>
            </a:r>
            <a:endParaRPr lang="en-US" dirty="0"/>
          </a:p>
          <a:p>
            <a:endParaRPr lang="ar-IQ" dirty="0"/>
          </a:p>
        </p:txBody>
      </p:sp>
    </p:spTree>
    <p:extLst>
      <p:ext uri="{BB962C8B-B14F-4D97-AF65-F5344CB8AC3E}">
        <p14:creationId xmlns:p14="http://schemas.microsoft.com/office/powerpoint/2010/main" val="1705247653"/>
      </p:ext>
    </p:extLst>
  </p:cSld>
  <p:clrMapOvr>
    <a:masterClrMapping/>
  </p:clrMapOvr>
  <p:transition spd="slow">
    <p:cover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fontScale="92500" lnSpcReduction="20000"/>
          </a:bodyPr>
          <a:lstStyle/>
          <a:p>
            <a:r>
              <a:rPr lang="ar-IQ" dirty="0"/>
              <a:t>قبل التعرف على الانواع المختلفة من الحريات لابد من التعرف على مفهوم الحرية وتعريفاتها</a:t>
            </a:r>
            <a:r>
              <a:rPr lang="ar-SA" dirty="0"/>
              <a:t> تعد فكره الحرية من أكثر المفاهيم غموضاً وإبهاماً في الفقه القانوني والسياسي لذلك ظهرت لها عدة مسميات وعدة مفاهيم للدلالة عليها فبعض الكتاب يستخدم مفهوم ( الحقوق الأساسية للفرد) أو( الحريات الفردية الأساسية ) أو ( الحريات العامة ) . كما إن الدساتير في العالم تستخدم مفاهيم مختلفة أيضا منها ( الحقوق والواجبات الأساسية ) ومفهوم ( الحقوق والحريات وضماناتها) ومفهوم ( الحريات والحقوق والواجبات العامة ) وتبعا لذلك نجد إن الحقوقيين والسياسيين أعطوا تعريفات كثيرة لمفهوم الحرية وحسبنا أن نشير إلى البعض منها وبحس</a:t>
            </a:r>
            <a:r>
              <a:rPr lang="ar-IQ" dirty="0"/>
              <a:t>ب وجهات نظر مختلفة . </a:t>
            </a:r>
            <a:endParaRPr lang="en-US" dirty="0"/>
          </a:p>
          <a:p>
            <a:r>
              <a:rPr lang="ar-SA" b="1" dirty="0"/>
              <a:t>1-</a:t>
            </a:r>
            <a:r>
              <a:rPr lang="ar-SA" dirty="0"/>
              <a:t> تعريف الفلاسفة :-  بأنها ....		</a:t>
            </a:r>
            <a:endParaRPr lang="en-US" dirty="0"/>
          </a:p>
          <a:p>
            <a:r>
              <a:rPr lang="ar-SA" b="1" dirty="0"/>
              <a:t>(( اختيار الفعل عن روية مع استطاعة عدم اختياره أو اختيار ضده )) ، (( انعدام القيود )) ،</a:t>
            </a:r>
            <a:r>
              <a:rPr lang="ar-SA" dirty="0"/>
              <a:t>    </a:t>
            </a:r>
            <a:r>
              <a:rPr lang="ar-SA" b="1" dirty="0"/>
              <a:t>(( قدرة المرء على فعل </a:t>
            </a:r>
            <a:r>
              <a:rPr lang="ar-SA" b="1" dirty="0" err="1"/>
              <a:t>مايريد</a:t>
            </a:r>
            <a:r>
              <a:rPr lang="ar-SA" b="1" dirty="0"/>
              <a:t> )) .</a:t>
            </a:r>
            <a:endParaRPr lang="en-US" dirty="0"/>
          </a:p>
          <a:p>
            <a:r>
              <a:rPr lang="ar-SA" b="1" dirty="0"/>
              <a:t>2-</a:t>
            </a:r>
            <a:r>
              <a:rPr lang="ar-SA" dirty="0"/>
              <a:t> تعريف الحقوقيون :- بأنها....</a:t>
            </a:r>
            <a:endParaRPr lang="en-US" dirty="0"/>
          </a:p>
          <a:p>
            <a:pPr marL="0" indent="0">
              <a:buNone/>
            </a:pPr>
            <a:r>
              <a:rPr lang="ar-SA" b="1" dirty="0"/>
              <a:t>(( حرية الناس في اختيار من تجب له الطاعة )) ، (( حرية الناس في ألا يحكموا بغير شخص</a:t>
            </a:r>
            <a:r>
              <a:rPr lang="ar-SA" dirty="0"/>
              <a:t> </a:t>
            </a:r>
            <a:r>
              <a:rPr lang="ar-SA" b="1" dirty="0"/>
              <a:t>منهم وقوانين ليست من صنعهم )) .</a:t>
            </a:r>
            <a:endParaRPr lang="en-US" dirty="0"/>
          </a:p>
          <a:p>
            <a:pPr marL="0" indent="0">
              <a:buNone/>
            </a:pPr>
            <a:endParaRPr lang="en-US" dirty="0"/>
          </a:p>
        </p:txBody>
      </p:sp>
      <p:sp>
        <p:nvSpPr>
          <p:cNvPr id="2" name="عنوان 1"/>
          <p:cNvSpPr>
            <a:spLocks noGrp="1"/>
          </p:cNvSpPr>
          <p:nvPr>
            <p:ph type="title"/>
          </p:nvPr>
        </p:nvSpPr>
        <p:spPr/>
        <p:txBody>
          <a:bodyPr/>
          <a:lstStyle/>
          <a:p>
            <a:r>
              <a:rPr lang="ar-IQ" b="1" dirty="0"/>
              <a:t>رابعاً: انواع الحريات العامة </a:t>
            </a:r>
            <a:endParaRPr lang="ar-IQ" dirty="0"/>
          </a:p>
        </p:txBody>
      </p:sp>
    </p:spTree>
    <p:extLst>
      <p:ext uri="{BB962C8B-B14F-4D97-AF65-F5344CB8AC3E}">
        <p14:creationId xmlns:p14="http://schemas.microsoft.com/office/powerpoint/2010/main" val="1794623112"/>
      </p:ext>
    </p:extLst>
  </p:cSld>
  <p:clrMapOvr>
    <a:masterClrMapping/>
  </p:clrMapOvr>
  <p:transition spd="slow">
    <p:pull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
            </a:r>
            <a:br>
              <a:rPr lang="en-US" dirty="0"/>
            </a:br>
            <a:endParaRPr lang="ar-IQ" dirty="0"/>
          </a:p>
        </p:txBody>
      </p:sp>
      <p:sp>
        <p:nvSpPr>
          <p:cNvPr id="3" name="عنصر نائب للمحتوى 2"/>
          <p:cNvSpPr>
            <a:spLocks noGrp="1"/>
          </p:cNvSpPr>
          <p:nvPr>
            <p:ph sz="quarter" idx="1"/>
          </p:nvPr>
        </p:nvSpPr>
        <p:spPr>
          <a:xfrm>
            <a:off x="457200" y="1600200"/>
            <a:ext cx="8147248" cy="4873752"/>
          </a:xfrm>
        </p:spPr>
        <p:txBody>
          <a:bodyPr>
            <a:normAutofit fontScale="92500" lnSpcReduction="20000"/>
          </a:bodyPr>
          <a:lstStyle/>
          <a:p>
            <a:r>
              <a:rPr lang="ar-SA" b="1" dirty="0"/>
              <a:t>3-</a:t>
            </a:r>
            <a:r>
              <a:rPr lang="ar-SA" dirty="0"/>
              <a:t> تعريف السياسيون :- بأنها ...</a:t>
            </a:r>
            <a:endParaRPr lang="en-US" dirty="0"/>
          </a:p>
          <a:p>
            <a:r>
              <a:rPr lang="ar-SA" b="1" dirty="0"/>
              <a:t>(( تمكين الأفراد من معارضة الحكومة فيما تختص فيه من المجالات للحيلولة دون تمادي الحكام</a:t>
            </a:r>
            <a:r>
              <a:rPr lang="ar-SA" dirty="0"/>
              <a:t> </a:t>
            </a:r>
            <a:r>
              <a:rPr lang="ar-SA" b="1" dirty="0"/>
              <a:t>وطغيانهم )) ،</a:t>
            </a:r>
            <a:r>
              <a:rPr lang="en-US" b="1" dirty="0"/>
              <a:t>       </a:t>
            </a:r>
            <a:r>
              <a:rPr lang="ar-SA" b="1" dirty="0"/>
              <a:t> (( حرية التصرف للسلطان الحاكم المطلق )) .</a:t>
            </a:r>
            <a:endParaRPr lang="en-US" dirty="0"/>
          </a:p>
          <a:p>
            <a:r>
              <a:rPr lang="ar-SA" b="1" dirty="0"/>
              <a:t>4-</a:t>
            </a:r>
            <a:r>
              <a:rPr lang="ar-SA" dirty="0"/>
              <a:t> تعريف بعض الدساتير والإعلانات العالمية :- بأنها </a:t>
            </a:r>
            <a:r>
              <a:rPr lang="ar-SA" b="1" dirty="0"/>
              <a:t>(( قدرة الإنسان على إتيان أي عمل</a:t>
            </a:r>
            <a:r>
              <a:rPr lang="ar-SA" dirty="0"/>
              <a:t> </a:t>
            </a:r>
            <a:r>
              <a:rPr lang="ar-SA" b="1" dirty="0"/>
              <a:t>لا يضر بالآخرين وان الحدود المفروضة على هذه الحرية لا يجوز فرضها الا بالقانون ))</a:t>
            </a:r>
            <a:r>
              <a:rPr lang="ar-SA" dirty="0"/>
              <a:t> وجاء هذا التعريف في الإعلان الصادر لحقوق الإنسان في فرنسا عام  1789.</a:t>
            </a:r>
            <a:endParaRPr lang="en-US" dirty="0"/>
          </a:p>
          <a:p>
            <a:r>
              <a:rPr lang="ar-SA" b="1" dirty="0"/>
              <a:t>5-</a:t>
            </a:r>
            <a:r>
              <a:rPr lang="ar-SA" dirty="0"/>
              <a:t> ويعرفها البعض بأنها </a:t>
            </a:r>
            <a:r>
              <a:rPr lang="ar-SA" b="1" dirty="0"/>
              <a:t>(( حقوق الإنسان في أن يكون حرا من القيود التي يراد فرضها</a:t>
            </a:r>
            <a:r>
              <a:rPr lang="ar-SA" dirty="0"/>
              <a:t> </a:t>
            </a:r>
            <a:r>
              <a:rPr lang="ar-SA" b="1" dirty="0"/>
              <a:t>عليه لان الحقوق </a:t>
            </a:r>
            <a:r>
              <a:rPr lang="en-US" b="1" dirty="0"/>
              <a:t>       </a:t>
            </a:r>
            <a:r>
              <a:rPr lang="ar-SA" b="1" dirty="0"/>
              <a:t>( وسيلة ) نفسها ليست الا حريات ( هدف ) معترف بها ومحمية بشكل ما )) .</a:t>
            </a:r>
            <a:r>
              <a:rPr lang="ar-SA" dirty="0"/>
              <a:t>              </a:t>
            </a:r>
            <a:endParaRPr lang="en-US" dirty="0"/>
          </a:p>
          <a:p>
            <a:r>
              <a:rPr lang="ar-SA" dirty="0"/>
              <a:t>     فعلية تعد الحرية هي الأصل وما الحق إلا وسيلة لممارسة الحرية وبصورة منظمة لإدامتها وديمومتها ، ومن هذا فان الحرية هي حق الإنسان وقدرته على اختيار تصرفاته بنسبة ما وممارسة نشاطاته المختلفة دون عوائق مع مراعاة القيود المفروضة لمصلحة المجتمع  ويتبين لنا من ذلك إن الإنسان هو محور الحقوق جميعا وان هذه الحقوق مرتبطة وجودها أو عدمه بوجود الإنسان أو عدمه . </a:t>
            </a:r>
            <a:endParaRPr lang="en-US" dirty="0"/>
          </a:p>
          <a:p>
            <a:pPr marL="0" indent="0">
              <a:buNone/>
            </a:pPr>
            <a:endParaRPr lang="en-US" dirty="0"/>
          </a:p>
        </p:txBody>
      </p:sp>
    </p:spTree>
    <p:extLst>
      <p:ext uri="{BB962C8B-B14F-4D97-AF65-F5344CB8AC3E}">
        <p14:creationId xmlns:p14="http://schemas.microsoft.com/office/powerpoint/2010/main" val="3284783935"/>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32656"/>
            <a:ext cx="7467600" cy="1143000"/>
          </a:xfrm>
        </p:spPr>
        <p:txBody>
          <a:bodyPr>
            <a:normAutofit fontScale="90000"/>
          </a:bodyPr>
          <a:lstStyle/>
          <a:p>
            <a:pPr algn="ctr"/>
            <a:r>
              <a:rPr lang="ar-IQ" b="1" dirty="0"/>
              <a:t>حقوق الإنسان في بعض الحضارات القديمة</a:t>
            </a:r>
            <a:r>
              <a:rPr lang="en-US" dirty="0"/>
              <a:t/>
            </a:r>
            <a:br>
              <a:rPr lang="en-US" dirty="0"/>
            </a:br>
            <a:r>
              <a:rPr lang="ar-IQ" b="1" dirty="0"/>
              <a:t>أولاً : حقوق الإنسان في حضارات بلاد وادي الرافدين ووادي النيل </a:t>
            </a: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en-US" b="1" dirty="0"/>
              <a:t>-1</a:t>
            </a:r>
            <a:r>
              <a:rPr lang="ar-IQ" b="1" dirty="0"/>
              <a:t>:</a:t>
            </a:r>
            <a:r>
              <a:rPr lang="en-US" b="1" dirty="0"/>
              <a:t>  </a:t>
            </a:r>
            <a:r>
              <a:rPr lang="ar-IQ" b="1" dirty="0"/>
              <a:t> حضارة بلاد وادي الرافدين  </a:t>
            </a:r>
            <a:endParaRPr lang="en-US" dirty="0"/>
          </a:p>
          <a:p>
            <a:r>
              <a:rPr lang="ar-IQ" b="1" dirty="0"/>
              <a:t>       </a:t>
            </a:r>
            <a:r>
              <a:rPr lang="ar-IQ" dirty="0"/>
              <a:t>إن الحقب التاريخية التي مرت على العراق القديم هي العهد السومري </a:t>
            </a:r>
            <a:r>
              <a:rPr lang="ar-IQ" dirty="0" err="1"/>
              <a:t>والأكدي</a:t>
            </a:r>
            <a:r>
              <a:rPr lang="ar-IQ" dirty="0"/>
              <a:t> والبابلي والآشوري ثم البابلي الثاني وقد شهدت تطوراً كبيراً في التمدن الإنساني وان حضارة بلاد وادي الرافدين أي ( العراق القديم ) هي أقدم حضارة في العالم من خلال تاريخه في جوانبه المختلفة الديني والسياسي والاجتماعي والاقتصادي . ويذكر العلماء أن أول وثيقة لحقوق الإنسان سومرية . </a:t>
            </a:r>
            <a:endParaRPr lang="en-US" dirty="0"/>
          </a:p>
          <a:p>
            <a:r>
              <a:rPr lang="ar-IQ" dirty="0"/>
              <a:t>       الذي يهمنا هو الجانب الاجتماعي</a:t>
            </a:r>
            <a:r>
              <a:rPr lang="ar-IQ" b="1" dirty="0"/>
              <a:t> </a:t>
            </a:r>
            <a:r>
              <a:rPr lang="ar-IQ" dirty="0"/>
              <a:t>فقد انشأ أكثر القوانين لإعطاء الإنسان حقوقه والتعريف بواجباته فالحرية والعدالة والمساواة كانت من الأفكار الأساسية التي تجسدت في كثير من القوانين منها : قانون ( أور- نمو وقانون لبت - عشتار وقانون </a:t>
            </a:r>
            <a:r>
              <a:rPr lang="ar-IQ" dirty="0" err="1"/>
              <a:t>اشنونا</a:t>
            </a:r>
            <a:r>
              <a:rPr lang="ar-IQ" dirty="0"/>
              <a:t> وقانون حمورابي والقوانين الآشورية ) ولا ننكر أن هناك طبقية في المجتمع العراقي القديم وهي طبقة الأحرار وطبقة العبيد والطبقة الوسطى . وان التمييز بين طبقتين فقط هما طبقة الأحرار والعبيد ويلاحظ سعي الحكام آنذاك إلى إعطاء المزيد من الحماية لطبقة العبيد ولتخليصها من العبودية </a:t>
            </a:r>
            <a:r>
              <a:rPr lang="ar-IQ" b="1" dirty="0"/>
              <a:t>. </a:t>
            </a:r>
            <a:r>
              <a:rPr lang="ar-IQ" dirty="0"/>
              <a:t>كما كان للمرأة في العصر العراقي القديم الحق في ممارسة أعمال ومهن مختلفة والقيام بواجبات ضمنها لها المجتمع والقانون .</a:t>
            </a:r>
            <a:endParaRPr lang="en-US" dirty="0"/>
          </a:p>
          <a:p>
            <a:r>
              <a:rPr lang="ar-IQ" dirty="0"/>
              <a:t>       وتعد شريعة حمورابي العاهل البابلي التي أصدرها في السنة الثلاثين من حكمه والتي اهتمت بحقوق الإنسان بعد إعادته توحيد وادي الرافدين بدولة واحدة . وقد استند حمورابي في شريعته إلى ما كان سائداً من أعراف وقوانين سابقة لزمانه إلا انه جمعها وعدلها ونقاها لتلاءم مجتمع الدولة الجديدة الواسعة الأرجاء ، ثم دون مواد شريعته على عدد من المسلات الحجرية ورقم الطين ووزعها على أمهات مدن العراق القديم . وبهذا يكون قدماء العراقيين قد سبقوا غيرهم من الشعوب بحوالي ألف سنة في وضع الإصلاحات والقوانين التي تحفظ للفرد حريته وحقوقه وأمنه . </a:t>
            </a:r>
            <a:endParaRPr lang="en-US" dirty="0"/>
          </a:p>
          <a:p>
            <a:endParaRPr lang="ar-IQ" dirty="0"/>
          </a:p>
        </p:txBody>
      </p:sp>
    </p:spTree>
    <p:extLst>
      <p:ext uri="{BB962C8B-B14F-4D97-AF65-F5344CB8AC3E}">
        <p14:creationId xmlns:p14="http://schemas.microsoft.com/office/powerpoint/2010/main" val="19282589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r>
            <a:br>
              <a:rPr lang="en-US" dirty="0"/>
            </a:br>
            <a:r>
              <a:rPr lang="ar-IQ" b="1" dirty="0"/>
              <a:t>انواع الحريات</a:t>
            </a:r>
            <a:r>
              <a:rPr lang="en-US" dirty="0"/>
              <a:t/>
            </a:r>
            <a:br>
              <a:rPr lang="en-US" dirty="0"/>
            </a:br>
            <a:endParaRPr lang="ar-IQ" dirty="0"/>
          </a:p>
        </p:txBody>
      </p:sp>
      <p:sp>
        <p:nvSpPr>
          <p:cNvPr id="3" name="عنصر نائب للمحتوى 2"/>
          <p:cNvSpPr>
            <a:spLocks noGrp="1"/>
          </p:cNvSpPr>
          <p:nvPr>
            <p:ph sz="quarter" idx="1"/>
          </p:nvPr>
        </p:nvSpPr>
        <p:spPr>
          <a:xfrm>
            <a:off x="827584" y="1700808"/>
            <a:ext cx="7467600" cy="4873752"/>
          </a:xfrm>
        </p:spPr>
        <p:txBody>
          <a:bodyPr>
            <a:normAutofit fontScale="70000" lnSpcReduction="20000"/>
          </a:bodyPr>
          <a:lstStyle/>
          <a:p>
            <a:r>
              <a:rPr lang="ar-IQ" dirty="0"/>
              <a:t>للحرية أنواع مختلفة منها </a:t>
            </a:r>
            <a:r>
              <a:rPr lang="ar-IQ" dirty="0" err="1"/>
              <a:t>مايلي</a:t>
            </a:r>
            <a:r>
              <a:rPr lang="ar-IQ" dirty="0"/>
              <a:t>:</a:t>
            </a:r>
            <a:endParaRPr lang="en-US" dirty="0"/>
          </a:p>
          <a:p>
            <a:pPr lvl="0"/>
            <a:r>
              <a:rPr lang="ar-SA" dirty="0" smtClean="0"/>
              <a:t>1- الحرية </a:t>
            </a:r>
            <a:r>
              <a:rPr lang="ar-SA" dirty="0"/>
              <a:t>المدنية: وهي الحرية التي تتضمن قدرة الأفراد على إبداء الرأي في الشؤون العامة من خلال صحافة حرة وجمعيات ونقابات ومؤسسات مجتمعية مستقلة عن الدولة. وهناك مؤشرات يتم </a:t>
            </a:r>
            <a:r>
              <a:rPr lang="ar-SA" dirty="0" err="1"/>
              <a:t>الأستعانة</a:t>
            </a:r>
            <a:r>
              <a:rPr lang="ar-SA" dirty="0"/>
              <a:t> بها لأجل قياس الحرية المدنية، منها مؤشر مدى نزاهة واستقلالية القضاء .</a:t>
            </a:r>
            <a:endParaRPr lang="en-US" dirty="0"/>
          </a:p>
          <a:p>
            <a:pPr lvl="0"/>
            <a:r>
              <a:rPr lang="ar-SA" dirty="0" smtClean="0"/>
              <a:t>2- الحرية </a:t>
            </a:r>
            <a:r>
              <a:rPr lang="ar-SA" dirty="0"/>
              <a:t>السياسية: وتعرف بأنها تلك الحرية التي من خلالها يستطيع الأفراد من المشاركة الحرة  في العملية السياسية أو الحياة السياسية من خلال التصويت والانتخاب أو من خلال أحزاب سياسية تدخل </a:t>
            </a:r>
            <a:r>
              <a:rPr lang="ar-SA" dirty="0" err="1"/>
              <a:t>أنتخابات</a:t>
            </a:r>
            <a:r>
              <a:rPr lang="ar-SA" dirty="0"/>
              <a:t> دورية لاختيار الأفراد الذين يتولون المناصب السياسية التنفيذية والتشريعية.</a:t>
            </a:r>
            <a:endParaRPr lang="en-US" dirty="0"/>
          </a:p>
          <a:p>
            <a:pPr lvl="0"/>
            <a:r>
              <a:rPr lang="ar-SA" dirty="0" smtClean="0"/>
              <a:t>3- الحرية </a:t>
            </a:r>
            <a:r>
              <a:rPr lang="ar-SA" dirty="0"/>
              <a:t>الشخصية: وهي من الحريات المهمة </a:t>
            </a:r>
            <a:r>
              <a:rPr lang="ar-SA" dirty="0" err="1"/>
              <a:t>المهمة</a:t>
            </a:r>
            <a:r>
              <a:rPr lang="ar-SA" dirty="0"/>
              <a:t> التي يجب أن يتمتع بها الفرد بجوانبها التشريعية والانسانية والقانونية، </a:t>
            </a:r>
            <a:r>
              <a:rPr lang="ar-SA" dirty="0" err="1"/>
              <a:t>لانها</a:t>
            </a:r>
            <a:r>
              <a:rPr lang="ar-SA" dirty="0"/>
              <a:t> متعلقة به كشخص طبيعي وحسب </a:t>
            </a:r>
            <a:r>
              <a:rPr lang="ar-SA" dirty="0" err="1"/>
              <a:t>ماجاءت</a:t>
            </a:r>
            <a:r>
              <a:rPr lang="ar-SA" dirty="0"/>
              <a:t> به وأكدت عليه إعلانات حقوق الإنسان والدساتير. وللتأكيد على أهمية الحرية الشخصية في هذه الاعلانات، حيث نصت المادة الثالثة من </a:t>
            </a:r>
            <a:r>
              <a:rPr lang="ar-SA" dirty="0" err="1"/>
              <a:t>الأعلان</a:t>
            </a:r>
            <a:r>
              <a:rPr lang="ar-SA" dirty="0"/>
              <a:t> العالمي لحقوق الإنسان على أن ( لكل فرد الحق في الحياة والحرية وسلامة شخصه ) . وغيرها من المواد القانونية التي تؤكد على الحقوق والحريات التي يجب أن يتمتع بها الإفراد .</a:t>
            </a:r>
            <a:endParaRPr lang="en-US" dirty="0"/>
          </a:p>
          <a:p>
            <a:pPr lvl="0"/>
            <a:r>
              <a:rPr lang="ar-SA" dirty="0" smtClean="0"/>
              <a:t>4- حرية </a:t>
            </a:r>
            <a:r>
              <a:rPr lang="ar-SA" dirty="0"/>
              <a:t>الضمير: تعني حرية الإنسان في اعتناق أي مبدأ محدد في مجالات مختلفة ( دينية، اجتماعية، اقتصادية) ويمكن للإنسان التصرف وفقما يمليه عليه ضميره وهو يعمل بحسب أخلاقه وأفكاره التي يمليها عليه ضميره ، وإذا أمر أن يفعل أمرا مخالفا لضميره فإن من حقه أن لا يفعله. ( بالطبع هذا الحق غير مطلق ) .</a:t>
            </a:r>
            <a:endParaRPr lang="en-US" dirty="0"/>
          </a:p>
          <a:p>
            <a:pPr lvl="0"/>
            <a:r>
              <a:rPr lang="ar-SA" dirty="0" smtClean="0"/>
              <a:t>5- حرية </a:t>
            </a:r>
            <a:r>
              <a:rPr lang="ar-SA" dirty="0"/>
              <a:t>الانتظام: تعني حرية كل مواطن في الانتماء إلى أي منظمة ( سياسية، اجتماعية، اقتصادية ) ويكون المنتمون لهذه المنظمة أصحاب مصلحة واحدة ، وهنالك قيود لحرية الانتظام منها إذا كانت المنظمة معادية للديمقراطية أو تنادي بأفكار عنصرية أو إذا كانت تشكل تهديدا على أمن وسلامة الجمهور .</a:t>
            </a:r>
            <a:endParaRPr lang="en-US" dirty="0"/>
          </a:p>
          <a:p>
            <a:pPr marL="0" indent="0">
              <a:buNone/>
            </a:pPr>
            <a:endParaRPr lang="en-US" dirty="0"/>
          </a:p>
        </p:txBody>
      </p:sp>
    </p:spTree>
    <p:extLst>
      <p:ext uri="{BB962C8B-B14F-4D97-AF65-F5344CB8AC3E}">
        <p14:creationId xmlns:p14="http://schemas.microsoft.com/office/powerpoint/2010/main" val="977560316"/>
      </p:ext>
    </p:extLst>
  </p:cSld>
  <p:clrMapOvr>
    <a:masterClrMapping/>
  </p:clrMapOvr>
  <p:transition spd="slow">
    <p:pull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en-US" dirty="0"/>
          </a:p>
        </p:txBody>
      </p:sp>
      <p:sp>
        <p:nvSpPr>
          <p:cNvPr id="3" name="عنصر نائب للمحتوى 2"/>
          <p:cNvSpPr>
            <a:spLocks noGrp="1"/>
          </p:cNvSpPr>
          <p:nvPr>
            <p:ph sz="quarter" idx="1"/>
          </p:nvPr>
        </p:nvSpPr>
        <p:spPr/>
        <p:txBody>
          <a:bodyPr>
            <a:normAutofit fontScale="62500" lnSpcReduction="20000"/>
          </a:bodyPr>
          <a:lstStyle/>
          <a:p>
            <a:pPr lvl="0"/>
            <a:r>
              <a:rPr lang="ar-SA" dirty="0" smtClean="0"/>
              <a:t>6- حرية </a:t>
            </a:r>
            <a:r>
              <a:rPr lang="ar-SA" dirty="0"/>
              <a:t>الأمن والشعور بالاطمئنان: ليس هناك </a:t>
            </a:r>
            <a:r>
              <a:rPr lang="ar-SA" dirty="0" err="1"/>
              <a:t>ماهو</a:t>
            </a:r>
            <a:r>
              <a:rPr lang="ar-SA" dirty="0"/>
              <a:t> أهم من الشعور بالأمن أو الأمان من قبل الفرد فقد عد هذا الشعور جزءا من متطلبات الشعور بالسعادة الفردية إذ بدونه </a:t>
            </a:r>
            <a:r>
              <a:rPr lang="ar-SA" dirty="0" err="1"/>
              <a:t>لايمكن</a:t>
            </a:r>
            <a:r>
              <a:rPr lang="ar-SA" dirty="0"/>
              <a:t> للفرد إن يتصرف بشكل اعتيادي في أدائه لوجباته أو حياته اليومية .</a:t>
            </a:r>
            <a:endParaRPr lang="en-US" dirty="0"/>
          </a:p>
          <a:p>
            <a:pPr lvl="0"/>
            <a:r>
              <a:rPr lang="ar-SA" dirty="0" smtClean="0"/>
              <a:t>7- حرية </a:t>
            </a:r>
            <a:r>
              <a:rPr lang="ar-SA" dirty="0"/>
              <a:t>التنقل: وهي من الحريات الأساسية التي تتضمن إمكانية الفرد من الانتقال من مكان إلى أخر بحرية وحسب رغبته، حيث إن الحركة </a:t>
            </a:r>
            <a:r>
              <a:rPr lang="ar-SA" dirty="0" err="1"/>
              <a:t>لاتعنية</a:t>
            </a:r>
            <a:r>
              <a:rPr lang="ar-SA" dirty="0"/>
              <a:t> السير على الأقدام فحسب لذا فان حرية الذهاب والإياب ترتبط </a:t>
            </a:r>
            <a:r>
              <a:rPr lang="ar-SA" dirty="0" err="1"/>
              <a:t>بأستخدام</a:t>
            </a:r>
            <a:r>
              <a:rPr lang="ar-SA" dirty="0"/>
              <a:t> وسائل متعددة ومتنوعة ضمن البلد الواحد او بين البلدان .</a:t>
            </a:r>
            <a:endParaRPr lang="en-US" dirty="0"/>
          </a:p>
          <a:p>
            <a:pPr lvl="0"/>
            <a:r>
              <a:rPr lang="ar-SA" dirty="0" smtClean="0"/>
              <a:t>8- حرية </a:t>
            </a:r>
            <a:r>
              <a:rPr lang="ar-SA" dirty="0"/>
              <a:t>حرمة المنزل والحياة الخاصة: حرمة المنزل من الحريات الأساسية التي اهتمت بها الدساتير والمواثيق الدولية والإعلانات العالمية وأولتها عناية خاصة فلمنزل ( المسكن ) هو كل ما يقي الإنسان من عوارض الكون من حر أو برد الشتاء وعيون المارة.</a:t>
            </a:r>
            <a:endParaRPr lang="en-US" dirty="0"/>
          </a:p>
          <a:p>
            <a:pPr lvl="0"/>
            <a:r>
              <a:rPr lang="ar-SA" dirty="0" smtClean="0"/>
              <a:t>9- حرية </a:t>
            </a:r>
            <a:r>
              <a:rPr lang="ar-SA" dirty="0"/>
              <a:t>سرية المراسلات الشخصية: تعد هذه الحرية من الحريات الحديثة والهامة، وهي تعني عدم جواز أو انتهاك أو مصادرة سرية المراسلات بين الأفراد لما يتضمنه ذلك من اعتداء على حق ملكية الخطابات بين الاشخاص بكل أنواعها.</a:t>
            </a:r>
            <a:endParaRPr lang="en-US" dirty="0"/>
          </a:p>
          <a:p>
            <a:pPr lvl="0"/>
            <a:r>
              <a:rPr lang="ar-SA" dirty="0" smtClean="0"/>
              <a:t>10- حرية </a:t>
            </a:r>
            <a:r>
              <a:rPr lang="ar-SA" dirty="0"/>
              <a:t>السلامة البدنية: ازدادت في السنوات الأخيرة أعمال التعذيب والتعديات والعقوبات والمعاملات القاسية والغير إنسانية التي تمارس على الإنسان وتحط من كرامته كما ازدادت التجارب الطبية والعلمية في وقتنا الحاضر دون رضاه وهذا ما دفع العالم وبشكل بارز وصريح للدفاع والمحافظة على السلامة الجسدية والأمن الشخصي للفرد ويعد هذا الحق في الحياة من أهم حريات الأفراد وفي طليعتها والتي نصت عليها مختلف الشرائع الإلهية والمواثيق والإعلانات والاتفاقات والدساتير الوطنية والدولية.</a:t>
            </a:r>
            <a:endParaRPr lang="en-US" dirty="0"/>
          </a:p>
          <a:p>
            <a:pPr lvl="0"/>
            <a:r>
              <a:rPr lang="ar-SA" dirty="0" smtClean="0"/>
              <a:t>11- حرية </a:t>
            </a:r>
            <a:r>
              <a:rPr lang="ar-SA" dirty="0"/>
              <a:t>التعليم: تعد حرية التعليم من الحقوق الأساسية ان للإنسان وهي ركنا أساسيا من الأركان التي يقوم عليها دور رئيس في تنشئة الأجيال كما أنها تعني حق الأفراد في تعليم غيرهم </a:t>
            </a:r>
            <a:r>
              <a:rPr lang="ar-SA" dirty="0" err="1"/>
              <a:t>مايعرفونه</a:t>
            </a:r>
            <a:r>
              <a:rPr lang="ar-SA" dirty="0"/>
              <a:t> أو يعتقدون أنهم يعرفونه وهذا الحق في تعليم الغير هو مظهر من مظاهر حرية الأفراد في نقل </a:t>
            </a:r>
            <a:r>
              <a:rPr lang="ar-SA" dirty="0" err="1"/>
              <a:t>أرائهم</a:t>
            </a:r>
            <a:r>
              <a:rPr lang="ar-SA" dirty="0"/>
              <a:t> للغير والتعبير عنها لذا فان عملية التعليم </a:t>
            </a:r>
            <a:r>
              <a:rPr lang="ar-SA" dirty="0" err="1"/>
              <a:t>وماتعنيه</a:t>
            </a:r>
            <a:r>
              <a:rPr lang="ar-SA" dirty="0"/>
              <a:t> من تلقي تشكيل ذهنية الفرد يعد من الأمور ذات الطبيعة  المعقدة والمركبة والتي يمكن أن يكون لها دور حاسم وأساسي في تربية وتعليم الأجيال .</a:t>
            </a:r>
            <a:endParaRPr lang="en-US" dirty="0"/>
          </a:p>
          <a:p>
            <a:endParaRPr lang="ar-IQ" dirty="0"/>
          </a:p>
        </p:txBody>
      </p:sp>
    </p:spTree>
    <p:extLst>
      <p:ext uri="{BB962C8B-B14F-4D97-AF65-F5344CB8AC3E}">
        <p14:creationId xmlns:p14="http://schemas.microsoft.com/office/powerpoint/2010/main" val="1371869759"/>
      </p:ext>
    </p:extLst>
  </p:cSld>
  <p:clrMapOvr>
    <a:masterClrMapping/>
  </p:clrMapOvr>
  <p:transition spd="slow">
    <p:pull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92500" lnSpcReduction="20000"/>
          </a:bodyPr>
          <a:lstStyle/>
          <a:p>
            <a:pPr lvl="0"/>
            <a:r>
              <a:rPr lang="ar-SA" dirty="0" smtClean="0"/>
              <a:t>12- حرية </a:t>
            </a:r>
            <a:r>
              <a:rPr lang="ar-SA" dirty="0"/>
              <a:t>الصحافة: وهي من الحريات الأساسية التي يقترن ضرورتها بان يشار إلى بقية الحريات </a:t>
            </a:r>
            <a:r>
              <a:rPr lang="ar-SA" dirty="0" err="1"/>
              <a:t>لايمكن</a:t>
            </a:r>
            <a:r>
              <a:rPr lang="ar-SA" dirty="0"/>
              <a:t> الحصول عليها دون حرية الصحافة وتوجد هذه الحرية متى ما تم الاعتراف بهذه الحرية بلد يعتمدها وتستمد حرية الصحافة أسسها من حرية الإعلام والرأي والتي يراد بها أن تكفل الدولة للإفراد حرية التعبير عن آرائهم في الصحف والمجلات المختلفة ، ويقال إن نابليون قال بأنه </a:t>
            </a:r>
            <a:r>
              <a:rPr lang="ar-SA" dirty="0" err="1"/>
              <a:t>لايتمكن</a:t>
            </a:r>
            <a:r>
              <a:rPr lang="ar-SA" dirty="0"/>
              <a:t> من تحمل مسؤولية حكومة أكثر من ثلاثة أشهر مع وجود الصحافة وذلك للدور والمردود السياسي المباشر الذي تلعبه الصحافة إذ أنها تسمح بانتقال السلطة بشكل أكثر بكثير لو لم تكن الصحافة حرة.</a:t>
            </a:r>
            <a:endParaRPr lang="en-US" dirty="0"/>
          </a:p>
          <a:p>
            <a:pPr lvl="0"/>
            <a:r>
              <a:rPr lang="ar-IQ" dirty="0" smtClean="0"/>
              <a:t>13- حرية </a:t>
            </a:r>
            <a:r>
              <a:rPr lang="ar-IQ" dirty="0"/>
              <a:t>التجمع أو الإجماع: وهي أن يتمكن الناس من عقد الاجتماعات السلمية في أي مكان ولمدة من الزمن للتعبير عن </a:t>
            </a:r>
            <a:r>
              <a:rPr lang="ar-IQ" dirty="0" err="1"/>
              <a:t>أرئهم</a:t>
            </a:r>
            <a:r>
              <a:rPr lang="ar-IQ" dirty="0"/>
              <a:t> بالطريقة التي يختارونها كالخطابات والمناقشات أو عقد الندوات وإلقاء المحاضرات أو رفع الشعارات واللافتات . لهذا </a:t>
            </a:r>
            <a:r>
              <a:rPr lang="ar-IQ" dirty="0" err="1"/>
              <a:t>لايجوز</a:t>
            </a:r>
            <a:r>
              <a:rPr lang="ar-IQ" dirty="0"/>
              <a:t> تقييد هذه الحرية إلا ذا أحدثت اضطراباً في الأمن العام.</a:t>
            </a:r>
            <a:endParaRPr lang="en-US" dirty="0"/>
          </a:p>
          <a:p>
            <a:pPr lvl="0"/>
            <a:r>
              <a:rPr lang="ar-IQ" dirty="0" smtClean="0"/>
              <a:t>14- حرية </a:t>
            </a:r>
            <a:r>
              <a:rPr lang="ar-IQ" dirty="0"/>
              <a:t>العبادة والعقيدة: يراد بحرية العبادة أن يتمكن الإنسان من </a:t>
            </a:r>
            <a:r>
              <a:rPr lang="ar-IQ" dirty="0" err="1"/>
              <a:t>أعلان</a:t>
            </a:r>
            <a:r>
              <a:rPr lang="ar-IQ" dirty="0"/>
              <a:t> شعائر ملته وإظهار عبادة ليلاً ونهاراً وسرا وجهاراً وان يباشر أو لا يباشر أي نشاط </a:t>
            </a:r>
            <a:r>
              <a:rPr lang="ar-IQ" dirty="0" err="1"/>
              <a:t>عقادي</a:t>
            </a:r>
            <a:r>
              <a:rPr lang="ar-IQ" dirty="0"/>
              <a:t> ولا يجوز للدولة المساس بالحرية المذكورة أو القضاء عليها أو تحريم الاجتماعات الدينية أو تعطيلها ولكن ليعلم الجميع إن هذا الاجتماعات الدينية تسوغ على وفق مقتضيات النظام العام والآداب .</a:t>
            </a:r>
            <a:endParaRPr lang="en-US" dirty="0"/>
          </a:p>
          <a:p>
            <a:pPr marL="0" indent="0">
              <a:buNone/>
            </a:pPr>
            <a:endParaRPr lang="ar-IQ" dirty="0"/>
          </a:p>
        </p:txBody>
      </p:sp>
    </p:spTree>
    <p:extLst>
      <p:ext uri="{BB962C8B-B14F-4D97-AF65-F5344CB8AC3E}">
        <p14:creationId xmlns:p14="http://schemas.microsoft.com/office/powerpoint/2010/main" val="3398484852"/>
      </p:ext>
    </p:extLst>
  </p:cSld>
  <p:clrMapOvr>
    <a:masterClrMapping/>
  </p:clrMapOvr>
  <p:transition spd="slow">
    <p:pull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1600200"/>
            <a:ext cx="8003232" cy="4873752"/>
          </a:xfrm>
        </p:spPr>
        <p:txBody>
          <a:bodyPr>
            <a:normAutofit/>
          </a:bodyPr>
          <a:lstStyle/>
          <a:p>
            <a:endParaRPr lang="ar-IQ" dirty="0" smtClean="0"/>
          </a:p>
          <a:p>
            <a:pPr marL="0" indent="0">
              <a:buNone/>
            </a:pPr>
            <a:endParaRPr lang="ar-IQ" dirty="0"/>
          </a:p>
        </p:txBody>
      </p:sp>
      <p:sp>
        <p:nvSpPr>
          <p:cNvPr id="4" name="مستطيل 3"/>
          <p:cNvSpPr/>
          <p:nvPr/>
        </p:nvSpPr>
        <p:spPr>
          <a:xfrm>
            <a:off x="1475656" y="1700808"/>
            <a:ext cx="6876256" cy="3416320"/>
          </a:xfrm>
          <a:prstGeom prst="rect">
            <a:avLst/>
          </a:prstGeom>
        </p:spPr>
        <p:txBody>
          <a:bodyPr wrap="square">
            <a:spAutoFit/>
          </a:bodyPr>
          <a:lstStyle/>
          <a:p>
            <a:pPr lvl="0"/>
            <a:r>
              <a:rPr lang="ar-IQ" dirty="0" smtClean="0"/>
              <a:t>15- حرية </a:t>
            </a:r>
            <a:r>
              <a:rPr lang="ar-IQ" dirty="0"/>
              <a:t>الرأي والتعبير: ويقصد بحرية الرأي والتعبير قدرة الفرد على التعبير عن آرائه وأفكاره بحرية تامة بغض النظر عن الوسيلة التي يستخدمها سواء كان ذلك بالاتصال المباشر بالناس أو الكتابة أو بالإذاعة أو الصحف أو بواسطة الرسائل وغيرها .</a:t>
            </a:r>
            <a:endParaRPr lang="en-US" dirty="0"/>
          </a:p>
          <a:p>
            <a:pPr lvl="0"/>
            <a:r>
              <a:rPr lang="ar-IQ" dirty="0" smtClean="0"/>
              <a:t>16- حرية </a:t>
            </a:r>
            <a:r>
              <a:rPr lang="ar-IQ" dirty="0"/>
              <a:t>المشاركة السياسة: وهي القاعدة التي تعبر عن اراده وضمير الرأي العام لما له من ثقل كبير في تقرير السياسات العامة ولهذا تعمل الحكومات من اجل الحصول على الدعم الشعبي فعليه لا تكون الحرية السياسية كاملة أو أمنة إذا لم يأخذ صوت الشعب بالحسبان وان يكون للأقليات أرادة سياسية تعبر عنها بكل حرية ولهذا قيل إن الحريات هي نظام ديمقراطي يقوم على أساس حكم الأغلبية وان غايتها توفير حق المعارضة للأقليات .</a:t>
            </a:r>
            <a:endParaRPr lang="en-US" dirty="0"/>
          </a:p>
          <a:p>
            <a:pPr lvl="0"/>
            <a:r>
              <a:rPr lang="ar-IQ" dirty="0" smtClean="0"/>
              <a:t>17- حرية </a:t>
            </a:r>
            <a:r>
              <a:rPr lang="ar-IQ" dirty="0"/>
              <a:t>تكوين الجمعيات والانضمام إليها: ويقصد بها تشكيل جماعات منظمة يستمر وجودها لفترة طويلة لغرض ممارسة نشاط محدد ومعلوم سلفاً وتبقى أبوابها مفتوحة أمام الجميع وتحقق أهداف معينة منصوصة ومشروعة ولا تمثل الربح المادي ويشترط التأسيس لهذه الجمعيات إ بلاغ </a:t>
            </a:r>
            <a:r>
              <a:rPr lang="ar-IQ" dirty="0" err="1"/>
              <a:t>الحكوم</a:t>
            </a:r>
            <a:r>
              <a:rPr lang="ar-IQ" dirty="0"/>
              <a:t> للحصول على ترخيص أي يتم التأسيس وفق قانون .</a:t>
            </a:r>
            <a:endParaRPr lang="en-US" dirty="0"/>
          </a:p>
        </p:txBody>
      </p:sp>
    </p:spTree>
    <p:extLst>
      <p:ext uri="{BB962C8B-B14F-4D97-AF65-F5344CB8AC3E}">
        <p14:creationId xmlns:p14="http://schemas.microsoft.com/office/powerpoint/2010/main" val="34604605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10000"/>
          </a:bodyPr>
          <a:lstStyle/>
          <a:p>
            <a:pPr lvl="0"/>
            <a:r>
              <a:rPr lang="ar-IQ" dirty="0" smtClean="0"/>
              <a:t>18- حرية </a:t>
            </a:r>
            <a:r>
              <a:rPr lang="ar-IQ" dirty="0"/>
              <a:t>العمل: تشكلت الحضارة الحديثة أساسا على العمل ولهذا فأن الحريات المتعلقة </a:t>
            </a:r>
            <a:r>
              <a:rPr lang="ar-IQ" dirty="0" err="1"/>
              <a:t>باالعمل</a:t>
            </a:r>
            <a:r>
              <a:rPr lang="ar-IQ" dirty="0"/>
              <a:t> لها أهمية رئيسة وتصنف الى أربعة أصناف مميزة الأولى: هي حرية العمل أو حق العمل. الثانية: تتعلق بالعمل نفسه </a:t>
            </a:r>
            <a:r>
              <a:rPr lang="ar-IQ" dirty="0" err="1"/>
              <a:t>فاالمجتمع</a:t>
            </a:r>
            <a:r>
              <a:rPr lang="ar-IQ" dirty="0"/>
              <a:t> الحر يعني العمل للجميع. الثالثة: الحصول على اجر مناسب وهذا يقتضي تجمع العمال </a:t>
            </a:r>
            <a:r>
              <a:rPr lang="ar-IQ" dirty="0" err="1"/>
              <a:t>باعطاهم</a:t>
            </a:r>
            <a:r>
              <a:rPr lang="ar-IQ" dirty="0"/>
              <a:t> حرية تشكيل النقابات. </a:t>
            </a:r>
            <a:endParaRPr lang="en-US" dirty="0"/>
          </a:p>
          <a:p>
            <a:pPr lvl="0"/>
            <a:r>
              <a:rPr lang="ar-IQ" dirty="0" smtClean="0"/>
              <a:t>19- حرية </a:t>
            </a:r>
            <a:r>
              <a:rPr lang="ar-IQ" dirty="0"/>
              <a:t>التملك: يراد بها قدرة الفرد على أن يصبح مالكاً وان تصان ملكيته من الاعتداء عليها وان يكون له حق التصرف فيها.</a:t>
            </a:r>
            <a:endParaRPr lang="en-US" dirty="0"/>
          </a:p>
          <a:p>
            <a:pPr lvl="0"/>
            <a:r>
              <a:rPr lang="ar-IQ" dirty="0" smtClean="0"/>
              <a:t>20- حرية </a:t>
            </a:r>
            <a:r>
              <a:rPr lang="ar-IQ" dirty="0"/>
              <a:t>التجارة والصناعة: تعني هذه الحرية إمكانية استثمار واستعمال الناس لثرواتهم في الأعمال التي يريدونها ويرونها مناسبة بشرط أن </a:t>
            </a:r>
            <a:r>
              <a:rPr lang="ar-IQ" dirty="0" err="1"/>
              <a:t>لاتتعارض</a:t>
            </a:r>
            <a:r>
              <a:rPr lang="ar-IQ" dirty="0"/>
              <a:t> مع أخلاق وثقافة البلد واستخدامها  بالشراء والبيع في مجال المنافسة المشروعة .</a:t>
            </a:r>
            <a:endParaRPr lang="en-US" dirty="0"/>
          </a:p>
          <a:p>
            <a:pPr lvl="0"/>
            <a:r>
              <a:rPr lang="ar-IQ" dirty="0" smtClean="0"/>
              <a:t>21- حرية </a:t>
            </a:r>
            <a:r>
              <a:rPr lang="ar-IQ" dirty="0"/>
              <a:t>الضمان الاجتماعي والرعاية الصحية: وبموجب </a:t>
            </a:r>
            <a:r>
              <a:rPr lang="ar-IQ" dirty="0" err="1"/>
              <a:t>هذة</a:t>
            </a:r>
            <a:r>
              <a:rPr lang="ar-IQ" dirty="0"/>
              <a:t> الحرية فان للفرد أن يتمتع بضمان اجتماعي يوفره له المجتمع ولأسرته على الأقل مستوى محترماً من الحياة وبخاصة للحاجات الماسة ( الضرورية) كالغذاء والكساء والخدمات الصحية وغيرها.</a:t>
            </a:r>
            <a:endParaRPr lang="en-US" dirty="0"/>
          </a:p>
          <a:p>
            <a:pPr marL="0" indent="0">
              <a:buNone/>
            </a:pPr>
            <a:endParaRPr lang="ar-IQ" dirty="0"/>
          </a:p>
        </p:txBody>
      </p:sp>
    </p:spTree>
    <p:extLst>
      <p:ext uri="{BB962C8B-B14F-4D97-AF65-F5344CB8AC3E}">
        <p14:creationId xmlns:p14="http://schemas.microsoft.com/office/powerpoint/2010/main" val="27967732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الضمانات الأساسية لنجاح الحريات:</a:t>
            </a:r>
            <a:endParaRPr lang="ar-IQ" dirty="0"/>
          </a:p>
        </p:txBody>
      </p:sp>
      <p:sp>
        <p:nvSpPr>
          <p:cNvPr id="3" name="عنصر نائب للمحتوى 2"/>
          <p:cNvSpPr>
            <a:spLocks noGrp="1"/>
          </p:cNvSpPr>
          <p:nvPr>
            <p:ph sz="quarter" idx="1"/>
          </p:nvPr>
        </p:nvSpPr>
        <p:spPr/>
        <p:txBody>
          <a:bodyPr>
            <a:normAutofit fontScale="85000" lnSpcReduction="10000"/>
          </a:bodyPr>
          <a:lstStyle/>
          <a:p>
            <a:r>
              <a:rPr lang="ar-IQ" dirty="0"/>
              <a:t>إن ضمانات ممارسة الحريات كثيرة ومتعددة ومن بين أهم هذه الضمانات</a:t>
            </a:r>
            <a:endParaRPr lang="en-US" dirty="0"/>
          </a:p>
          <a:p>
            <a:r>
              <a:rPr lang="ar-IQ" b="1" dirty="0"/>
              <a:t>أولاً: وجود دستور للدولة:</a:t>
            </a:r>
            <a:r>
              <a:rPr lang="ar-IQ" dirty="0"/>
              <a:t> يعتبر وجود دستور في الدولة ضمانة الأولى في الحقوق والحرية ولتحقيق نظام الدولة القانونية فالدستور هو الذي يعين نظام الحكم في الدولة ويبين وضع سلطات عامة فيها وكيفية ممارسة هذه السلطات لوظائفها وحدود اختصاص كل منها كما أنه حدد ويضع على الحقوق والحريات الافراد إذ أن هذا الأخير يعتبر بمثابة قيد على سلطان الدولة.</a:t>
            </a:r>
            <a:endParaRPr lang="en-US" dirty="0"/>
          </a:p>
          <a:p>
            <a:r>
              <a:rPr lang="ar-IQ" b="1" dirty="0"/>
              <a:t>ثانياً: الفصل بين السلطات:</a:t>
            </a:r>
            <a:r>
              <a:rPr lang="ar-IQ" dirty="0"/>
              <a:t>  بمعنى مبدأ الوجوب الفصل بين السلطات الثلاث في الدولة التشريعية والتنفيذية والقضائية ويكون الفصل العضوي أو الشكلي فيكون هناك جهاز يستقبل بأمور التشريع وآخر يستقبل بأمور التنفيذ وثالث يستقبل بأمور القضاء فإذا تحقق ذلك وصار لكل عضو </a:t>
            </a:r>
            <a:r>
              <a:rPr lang="ar-IQ" dirty="0" err="1"/>
              <a:t>اختصاصة</a:t>
            </a:r>
            <a:r>
              <a:rPr lang="ar-IQ" dirty="0"/>
              <a:t> المحدد والذي لا يستطيع تجاوزه امتنعت شهية اعتداء أي من هذه السلطات على الأخر لان السلطة توقف السلطة .</a:t>
            </a:r>
            <a:endParaRPr lang="en-US" dirty="0"/>
          </a:p>
          <a:p>
            <a:r>
              <a:rPr lang="ar-IQ" b="1" dirty="0"/>
              <a:t>ثالثاً: مبدأ تدرج القواعد القانونية</a:t>
            </a:r>
            <a:r>
              <a:rPr lang="ar-IQ" dirty="0"/>
              <a:t>: من الثابت أن القواعد القانونية في النظام القانوني للدولة ليست مرتبة واحدة من حيث قوتها وقيمتها القانونية فهذه القواعد تندرج بحيث يكون بعضها أسمى وأعلى من البعض الأخر وهذا </a:t>
            </a:r>
            <a:r>
              <a:rPr lang="ar-IQ" dirty="0" err="1"/>
              <a:t>مايستوجب</a:t>
            </a:r>
            <a:r>
              <a:rPr lang="ar-IQ" dirty="0"/>
              <a:t> خضوع القاعدة أعلى منها شكلاً ومضموناً فيكون ذلك دستور على رأس هذه القوانين .</a:t>
            </a:r>
            <a:endParaRPr lang="en-US" dirty="0"/>
          </a:p>
        </p:txBody>
      </p:sp>
    </p:spTree>
    <p:extLst>
      <p:ext uri="{BB962C8B-B14F-4D97-AF65-F5344CB8AC3E}">
        <p14:creationId xmlns:p14="http://schemas.microsoft.com/office/powerpoint/2010/main" val="38283176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62500" lnSpcReduction="20000"/>
          </a:bodyPr>
          <a:lstStyle/>
          <a:p>
            <a:r>
              <a:rPr lang="ar-IQ" b="1" dirty="0"/>
              <a:t>رابعاً: الرقابة على دستورية القوانين:</a:t>
            </a:r>
            <a:r>
              <a:rPr lang="ar-IQ" dirty="0"/>
              <a:t>  حيث تتم بواسطة رقابة سياسية أو رقابة قضائية إذ تعمل كل منها على تأكد مدى مطابقة عمل تشريعي وتنفيذي لأحكام ونصوص الدستور حيث أن عدم التطابق يعني إلغاء القانون الذي لم يطابق أحكام ونصوص الدستور .</a:t>
            </a:r>
            <a:endParaRPr lang="en-US" dirty="0"/>
          </a:p>
          <a:p>
            <a:r>
              <a:rPr lang="ar-IQ" b="1" dirty="0"/>
              <a:t>خامساً: الرقابة القضائية على أعمال الإدارة:</a:t>
            </a:r>
            <a:r>
              <a:rPr lang="ar-IQ" dirty="0"/>
              <a:t> وتكون من خلال رقابة بواسطة هيئة قضائية أو </a:t>
            </a:r>
            <a:r>
              <a:rPr lang="ar-IQ" dirty="0" err="1"/>
              <a:t>مايسمى</a:t>
            </a:r>
            <a:r>
              <a:rPr lang="ar-IQ" dirty="0"/>
              <a:t> القضاء الإداري الذي يقوم بمراقبة أعمال الإدارة ومدى مطابقتها للقانون .</a:t>
            </a:r>
            <a:endParaRPr lang="en-US" dirty="0"/>
          </a:p>
          <a:p>
            <a:r>
              <a:rPr lang="ar-IQ" b="1" dirty="0"/>
              <a:t>سادساً: الضمانات الدستورية:</a:t>
            </a:r>
            <a:r>
              <a:rPr lang="ar-IQ" dirty="0"/>
              <a:t> أي تضمين نص قانوني يخص حقوق الإنسان في الدستور يعد أحد الوسائل التي تؤدي إلى ضمان حقوق الإنسان وتعمل على عدم انتهاكها، إذ إن النص على هذه الحقوق في الدستور يعني إن هذه الحقوق </a:t>
            </a:r>
            <a:r>
              <a:rPr lang="ar-IQ" dirty="0" err="1"/>
              <a:t>مبادىء</a:t>
            </a:r>
            <a:r>
              <a:rPr lang="ar-IQ" dirty="0"/>
              <a:t> دستورية وطنية يجب على كافة السلطات في الدولة احترامها، وقد جاء النص على حقوق الإنسان وحرياته الأساسية في الباب الثاني من الدستور العراقي لسنة (2005) تحت عنوان " الحقوق والحريات " وذلك في المواد " 14-45 " ومن هذه الحقوق ( حق الفرد في الحياة والأمن والحرية، والحق في الخصوصية الشخصية وحرمة المساكن وعدم إسقاط  الجنسية، وإن المتهم بريء حتى تثبت إدانته، ومبدأ لا جريمة ولا عقوبة إلا بنص ) فضلاً عن الكثير من الحقوق والحريات التي أشار إليها الدستور. وذهب إلى ذات الاتجاه الدستور المصري الصادر سنة (1971) الذي أشار في المواد " 12-69 " إلى كافة الحقوق السياسية والمدنية وكذلك الحقوق الاقتصادية والاجتماعية. وهناك العديد من الدول التي تضمنت دساتيرها نصوص قانونية تضمن الحقوق والحريات . </a:t>
            </a:r>
            <a:endParaRPr lang="en-US" dirty="0"/>
          </a:p>
          <a:p>
            <a:pPr marL="0" indent="0">
              <a:buNone/>
            </a:pPr>
            <a:r>
              <a:rPr lang="ar-IQ" dirty="0" smtClean="0"/>
              <a:t>   ومن </a:t>
            </a:r>
            <a:r>
              <a:rPr lang="ar-IQ" dirty="0"/>
              <a:t>خلال ما تقدم يمكن القول، بأن النص على حقوق الإنسان المنصوص عليها في الدستور يعد من الضمانات المهمة، والسبب في ذلك يرجع إلى عدم إمكانية إصدار أي قانون أو تعليمات تتعارض مع أي حق من حقوق الإنسان المنصوص عليها في الدستور، وهذا </a:t>
            </a:r>
            <a:r>
              <a:rPr lang="ar-IQ" dirty="0" err="1"/>
              <a:t>مانص</a:t>
            </a:r>
            <a:r>
              <a:rPr lang="ar-IQ" dirty="0"/>
              <a:t> عليه الدستور العراقي لسنة(2005 )، إذ نص في المادة / 2"ب" على " لا يجوز سن قانون يتعارض مع الحقوق والحريات الأساسية الواردة في هذا الدستور".</a:t>
            </a:r>
            <a:endParaRPr lang="en-US" dirty="0"/>
          </a:p>
          <a:p>
            <a:pPr marL="0" indent="0">
              <a:buNone/>
            </a:pPr>
            <a:r>
              <a:rPr lang="ar-IQ" b="1" dirty="0"/>
              <a:t>سابعاً: الضمانات القضائية:</a:t>
            </a:r>
            <a:r>
              <a:rPr lang="ar-IQ" dirty="0"/>
              <a:t> تعد الضمانات القضائية من الضمانات الداخلية التي تؤدي إلى حماية حقوق الإنسان وحرياته الأساسية، من خلال قيام القضاء بفض المنازعات الخاصة بين الأفراد وإرجاع الحقوق الى أصحابها من خلال إعطائهم حق التقاضي أمامه .</a:t>
            </a:r>
            <a:endParaRPr lang="en-US" dirty="0"/>
          </a:p>
          <a:p>
            <a:pPr marL="0" indent="0">
              <a:buNone/>
            </a:pPr>
            <a:endParaRPr lang="en-US" dirty="0"/>
          </a:p>
        </p:txBody>
      </p:sp>
    </p:spTree>
    <p:extLst>
      <p:ext uri="{BB962C8B-B14F-4D97-AF65-F5344CB8AC3E}">
        <p14:creationId xmlns:p14="http://schemas.microsoft.com/office/powerpoint/2010/main" val="19184015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endParaRPr lang="ar-IQ"/>
          </a:p>
        </p:txBody>
      </p:sp>
    </p:spTree>
    <p:extLst>
      <p:ext uri="{BB962C8B-B14F-4D97-AF65-F5344CB8AC3E}">
        <p14:creationId xmlns:p14="http://schemas.microsoft.com/office/powerpoint/2010/main" val="10847742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b="1" dirty="0" smtClean="0"/>
              <a:t>المحاضرة السابعة/ مفهوم </a:t>
            </a:r>
            <a:r>
              <a:rPr lang="ar-IQ" b="1" dirty="0"/>
              <a:t>الانتخابات وتكيفيها القانوني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7500" lnSpcReduction="20000"/>
          </a:bodyPr>
          <a:lstStyle/>
          <a:p>
            <a:r>
              <a:rPr lang="ar-IQ" b="1" dirty="0"/>
              <a:t>اولاً: مفهوم الانتخابات </a:t>
            </a:r>
            <a:endParaRPr lang="en-US" dirty="0"/>
          </a:p>
          <a:p>
            <a:r>
              <a:rPr lang="ar-IQ" dirty="0"/>
              <a:t>   يحتل مفهوم " الانتخابات الديمقراطية "عند كثير من الباحثين، موقع الصدارة في النظم الديمقراطية وذلك منذ أن عرف جوزيف </a:t>
            </a:r>
            <a:r>
              <a:rPr lang="ar-IQ" dirty="0" err="1"/>
              <a:t>شومبيتر</a:t>
            </a:r>
            <a:r>
              <a:rPr lang="ar-IQ" dirty="0"/>
              <a:t> الديمقراطية على أنها</a:t>
            </a:r>
            <a:r>
              <a:rPr lang="ar-IQ" b="1" dirty="0"/>
              <a:t>( مجموعة من الإجراءات والمؤسسات التي يستطيع الأفراد من خلالها المشاركة في عملية صنع القرارات السياسية عن طريق التنافس في انتخابات حرة ) </a:t>
            </a:r>
            <a:r>
              <a:rPr lang="ar-IQ" dirty="0"/>
              <a:t>وعلى الرغم من اهتمام الكثيرين بهذا المفهوم عند حديثهم عن الديمقراطية، إلا أنه </a:t>
            </a:r>
            <a:r>
              <a:rPr lang="ar-IQ" dirty="0" err="1"/>
              <a:t>لايوجد</a:t>
            </a:r>
            <a:r>
              <a:rPr lang="ar-IQ" dirty="0"/>
              <a:t>، حتى اليوم، تعريف متفق عليه بين المهتمين بالانتخابات، أو مجموعة من المعايير القاطعة التي تحدد معالم الانتخابات الحرة والنزيهة، كما لا توجد منهجية واحدة يمكن من خلالها وضع مؤشرات محددة وشاملة للانتخابات الديمقراطية. </a:t>
            </a:r>
            <a:endParaRPr lang="en-US" dirty="0"/>
          </a:p>
          <a:p>
            <a:r>
              <a:rPr lang="ar-IQ" dirty="0"/>
              <a:t>لقد وضع روبرت دال الانتخابات الحرة والنزيهة ضمن الشروط السبعة للشكل الديمقراطي من وجهة نظره، غير أنه لم يقدم تعريفاً تفصيلياً للانتخابات الحرة والنزيهة، مؤكداً على ضرورة أن يسبق إجراء تلك الانتخابات مجموعة من الحريات والحقوق الديمقراطية، معتبراً أن الترتيب للأمور يأتي على النحو التالي:      ( حرية الحصول على المعلومات من مصادر متعددة، حرية التعبير، حرية التنظيم وتشكيل مؤسسات مستقلة، إجراء انتخابات حرة ونزيهة ) أي أن الانتخابات الحرة والنزيهة هي " ذروة الديمقراطية  وليس بدايتها" عند دال، فالانتخابات لا تسبق الديمقراطية، وهي لا تنتج لا الديمقراطية  و لا الحريات و الحقوق. وفي الأدبيات العلمية التي </a:t>
            </a:r>
            <a:r>
              <a:rPr lang="ar-IQ" dirty="0" err="1"/>
              <a:t>التي</a:t>
            </a:r>
            <a:r>
              <a:rPr lang="ar-IQ" dirty="0"/>
              <a:t> تعنى بالديمقراطية والانتخابات في الغرب، حاول بعض الباحثين وضع تعريفات محددة للانتخابات الديمقراطية للحالات التي يدرسونها. ولعل من أبرز تلك الأدبيات وأكثرها شمولاً ما قام به ديفيد </a:t>
            </a:r>
            <a:r>
              <a:rPr lang="ar-IQ" dirty="0" err="1"/>
              <a:t>باتلر</a:t>
            </a:r>
            <a:r>
              <a:rPr lang="ar-IQ" dirty="0"/>
              <a:t> وآخرون</a:t>
            </a:r>
            <a:endParaRPr lang="ar-IQ" dirty="0"/>
          </a:p>
        </p:txBody>
      </p:sp>
    </p:spTree>
    <p:extLst>
      <p:ext uri="{BB962C8B-B14F-4D97-AF65-F5344CB8AC3E}">
        <p14:creationId xmlns:p14="http://schemas.microsoft.com/office/powerpoint/2010/main" val="28130629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lnSpcReduction="10000"/>
          </a:bodyPr>
          <a:lstStyle/>
          <a:p>
            <a:r>
              <a:rPr lang="ar-IQ" dirty="0"/>
              <a:t>فالانتخابات العامة الديمقراطية تستند إلى ستة شروط هي : </a:t>
            </a:r>
            <a:endParaRPr lang="en-US" dirty="0"/>
          </a:p>
          <a:p>
            <a:r>
              <a:rPr lang="ar-IQ" dirty="0"/>
              <a:t>1. حق التصويت العام لكل المواطنين البالغين . 	</a:t>
            </a:r>
            <a:endParaRPr lang="en-US" dirty="0"/>
          </a:p>
          <a:p>
            <a:r>
              <a:rPr lang="ar-IQ" dirty="0"/>
              <a:t>2.دورية الانتخابات وانتظامها. </a:t>
            </a:r>
            <a:endParaRPr lang="en-US" dirty="0"/>
          </a:p>
          <a:p>
            <a:r>
              <a:rPr lang="ar-IQ" dirty="0"/>
              <a:t>3.عدم حرمان أي جماعة من تشكيل حزب سياسي ومن الترشيح للمناصب السياسية.</a:t>
            </a:r>
            <a:endParaRPr lang="en-US" dirty="0"/>
          </a:p>
          <a:p>
            <a:r>
              <a:rPr lang="ar-IQ" dirty="0"/>
              <a:t>4.حق التنافس على كل مقاعد المجالس التشريعية.</a:t>
            </a:r>
            <a:endParaRPr lang="en-US" dirty="0"/>
          </a:p>
          <a:p>
            <a:r>
              <a:rPr lang="ar-IQ" dirty="0"/>
              <a:t>5.حرية إدارة الحملات الانتخابية على وضع لا يحرم فيه القانون  و لا وسائل العنف المرشحين من عرض آرائهم وقدراتهم و لا الناخبين من مناقشة تلك الآراء .</a:t>
            </a:r>
            <a:endParaRPr lang="en-US" dirty="0"/>
          </a:p>
          <a:p>
            <a:r>
              <a:rPr lang="ar-IQ" dirty="0"/>
              <a:t>6.تمكين الناخبين من الإدلاء بأصواتهم وسط جو من الحرية والسرية وفرز الأصوات وإعلانها بشفافية وكذلك تمكين الفائزين من مناصبهم السياسية حتى وقت الانتخابات التالية.</a:t>
            </a:r>
            <a:endParaRPr lang="en-US" dirty="0"/>
          </a:p>
          <a:p>
            <a:endParaRPr lang="ar-IQ" dirty="0"/>
          </a:p>
        </p:txBody>
      </p:sp>
    </p:spTree>
    <p:extLst>
      <p:ext uri="{BB962C8B-B14F-4D97-AF65-F5344CB8AC3E}">
        <p14:creationId xmlns:p14="http://schemas.microsoft.com/office/powerpoint/2010/main" val="82642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en-US" dirty="0"/>
              <a:t> </a:t>
            </a:r>
            <a:br>
              <a:rPr lang="en-US" dirty="0"/>
            </a:br>
            <a:r>
              <a:rPr lang="en-US" dirty="0"/>
              <a:t> </a:t>
            </a:r>
            <a:r>
              <a:rPr lang="ar-IQ" b="1" dirty="0"/>
              <a:t>2- الحضارة المصرية ( حضارة وادي النيل )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 أن حضارة وادي النيل مرت عليها دول لها نظم حكم مختلفة، كانت مصر خلالها مع العدل مرة وعانت من الظلم والاستبداد مرات، فقد خضعت مصر لحكام الفراعنة </a:t>
            </a:r>
            <a:r>
              <a:rPr lang="ar-IQ" dirty="0" err="1"/>
              <a:t>والهكسوس</a:t>
            </a:r>
            <a:r>
              <a:rPr lang="ar-IQ" dirty="0"/>
              <a:t> والرومان .</a:t>
            </a:r>
            <a:endParaRPr lang="en-US" dirty="0"/>
          </a:p>
          <a:p>
            <a:r>
              <a:rPr lang="ar-IQ" b="1" dirty="0"/>
              <a:t>ففي عهد الفراعنة مرت مصر بثلاث مراحل .</a:t>
            </a:r>
            <a:endParaRPr lang="en-US" dirty="0"/>
          </a:p>
          <a:p>
            <a:pPr lvl="0"/>
            <a:r>
              <a:rPr lang="ar-IQ" dirty="0"/>
              <a:t>المرحلة الاولى مرحلة الدولة الفرعونية القديمة تقوم على فكرة </a:t>
            </a:r>
            <a:r>
              <a:rPr lang="ar-IQ" dirty="0" err="1"/>
              <a:t>إلوهية</a:t>
            </a:r>
            <a:r>
              <a:rPr lang="ar-IQ" dirty="0"/>
              <a:t> الملك الذي يلقب بالفرعون ويعد سيد الارض ومن عليها، فليس من حق الشعب المشاركة في الحكم وإنما على الجميع السمع والطاعة .</a:t>
            </a:r>
            <a:endParaRPr lang="en-US" dirty="0"/>
          </a:p>
          <a:p>
            <a:pPr lvl="0"/>
            <a:r>
              <a:rPr lang="ar-IQ" dirty="0"/>
              <a:t>المرحلة الثانية تحققت العدالة نوعاً ما</a:t>
            </a:r>
            <a:endParaRPr lang="en-US" dirty="0"/>
          </a:p>
          <a:p>
            <a:pPr lvl="0"/>
            <a:r>
              <a:rPr lang="ar-IQ" dirty="0"/>
              <a:t>المرحلة الثالثة عاد الظلم في حكم الشعب ولقب الحاكم بالفرعون وأصبح ملكه مطلقاً واجتمعت في يده كل السلطات الدينية والزمنية أي ادعى هو نفسه اله فقال كما أورد القران الكريم مقولتهُ (( فقال أنا ربكُمُ الأعلى )) وقد أورد القران الكريم العديد من الآيات القرآنية التي تدل على طغيان الحكام في تلك الفترة وفسادهم ومن ذلك قوله تعالى (( إن فرعون علا في الأرض وجعل أهلها شيعاً يستضعف طائفةً منهم يذُبحُ أبنائهم ويستحي نساءهم إنهُ كان من المفسدين ))  </a:t>
            </a:r>
            <a:endParaRPr lang="en-US" dirty="0"/>
          </a:p>
          <a:p>
            <a:r>
              <a:rPr lang="ar-IQ" dirty="0"/>
              <a:t>اما في عهد </a:t>
            </a:r>
            <a:r>
              <a:rPr lang="ar-IQ" dirty="0" err="1"/>
              <a:t>الهكسوس</a:t>
            </a:r>
            <a:r>
              <a:rPr lang="ar-IQ" dirty="0"/>
              <a:t>، فقد تعرضت مصر لغزوا </a:t>
            </a:r>
            <a:r>
              <a:rPr lang="ar-IQ" dirty="0" err="1"/>
              <a:t>الهكسوس</a:t>
            </a:r>
            <a:r>
              <a:rPr lang="ar-IQ" dirty="0"/>
              <a:t> في نهاية الدولة الفرعونية الوسطى، وحكموها لمدة تصل الى مائة عام أو يزيد وفيها قصة سيدنا يوسف(عليه السلام ) وكان المجتمع المصري ينقسم الى ثلاث طبقات وهي طبقة الحكام وطبقة الفقراء وطبقة الرقيق. ان دخول سيدنا يوسف ( عليه السلام ) السجن ظلما دليل على مدى الظلم وتعامل </a:t>
            </a:r>
            <a:r>
              <a:rPr lang="ar-IQ" dirty="0" err="1"/>
              <a:t>الهكسوس</a:t>
            </a:r>
            <a:r>
              <a:rPr lang="ar-IQ" dirty="0"/>
              <a:t> مع المصريين بالعنف والقسوة .</a:t>
            </a:r>
            <a:endParaRPr lang="en-US" dirty="0"/>
          </a:p>
          <a:p>
            <a:r>
              <a:rPr lang="ar-IQ" dirty="0" err="1"/>
              <a:t>وخعت</a:t>
            </a:r>
            <a:r>
              <a:rPr lang="ar-IQ" dirty="0"/>
              <a:t> مصر لحكم اليونان منذ دخول الاسكندر المقدوني لها وقد أقاموا حكمهم على أساس التفرقة العنصرية، إذ اعتبروا أنفسهم الجنس الممتاز. وبعدها تمكن حكام الرومان من فرض سيطرتهم على مصر بعد انتصارهم على الإغريق وقد سار الرومان على سياسة التميز العنصري جاعلين المصريين أبناء البلاد في الطبقة الأخيرة. </a:t>
            </a:r>
            <a:endParaRPr lang="en-US" dirty="0"/>
          </a:p>
        </p:txBody>
      </p:sp>
    </p:spTree>
    <p:extLst>
      <p:ext uri="{BB962C8B-B14F-4D97-AF65-F5344CB8AC3E}">
        <p14:creationId xmlns:p14="http://schemas.microsoft.com/office/powerpoint/2010/main" val="37393392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70000" lnSpcReduction="20000"/>
          </a:bodyPr>
          <a:lstStyle/>
          <a:p>
            <a:r>
              <a:rPr lang="ar-IQ" dirty="0"/>
              <a:t>أما عبارة "انتخابات حرة ونزيهة" الشائعة في جلُ الدراسات التي تتناول الانتخابات، فقد ظهرت لأول مرة لوصف الاستفتاء الذي تم على استقلال ما كان يعرف بأرض توغو (دولة توغو في غرب أفريقيا وجزء من دولة غانا اليوم ) عام في  1956، ثم راحت منظمة الأمم المتحدة تستخدمها في حالات مشابهة بعد ذلك. وعلى الرغم من الاستخدام الواسع للعبارة ، بل وعلى الرغم من الاهتمام الشديد بعمليات المساعدة في إدارة الانتخابات والإشراف عليها ومراقبتها منذ عام 1989 ، لم تضع الأمم المتحدة تعريفاً متفقاً عليه للعبارة . وبشكل عام تدور مضامين الانتخابات الديمقراطية حول معيارين رئيسيين، </a:t>
            </a:r>
            <a:r>
              <a:rPr lang="ar-IQ" b="1" dirty="0"/>
              <a:t>الأول هو " حرية الانتخابات</a:t>
            </a:r>
            <a:r>
              <a:rPr lang="ar-IQ" dirty="0"/>
              <a:t> " أي ضرورة احترام حريات الأفراد وحقوقهم الرئيسية، </a:t>
            </a:r>
            <a:r>
              <a:rPr lang="ar-IQ" b="1" dirty="0"/>
              <a:t>والثاني هو "نزاهة"</a:t>
            </a:r>
            <a:r>
              <a:rPr lang="ar-IQ" dirty="0"/>
              <a:t> عملية إدارة الانتخابات. غير أن التجارب المعاصرة للدول الديمقراطية تشير إلى أن الانتخابات الديمقراطية التنافسية </a:t>
            </a:r>
            <a:r>
              <a:rPr lang="ar-IQ" dirty="0" err="1"/>
              <a:t>لاتُجري</a:t>
            </a:r>
            <a:r>
              <a:rPr lang="ar-IQ" dirty="0"/>
              <a:t> إلا في نظم حكم ديمقراطية، إذ </a:t>
            </a:r>
            <a:r>
              <a:rPr lang="ar-IQ" dirty="0" err="1"/>
              <a:t>هيي</a:t>
            </a:r>
            <a:r>
              <a:rPr lang="ar-IQ" dirty="0"/>
              <a:t> آلية من آليات تطبيق </a:t>
            </a:r>
            <a:r>
              <a:rPr lang="ar-IQ" dirty="0" err="1"/>
              <a:t>المبادىء</a:t>
            </a:r>
            <a:r>
              <a:rPr lang="ar-IQ" dirty="0"/>
              <a:t> الرئيسة للديمقراطية، وليس هدفاً في حد ذاتها. كما تعد الانتخابات الديمقراطية  شرطاً ضرورياً وليس كافياً لنظم الحكم الديمقراطية ، فمجرد إجراء الانتخابات الديمقراطية لا يعني أن نظام الحكم أصبح نظاماً ديمقراطياً.</a:t>
            </a:r>
            <a:endParaRPr lang="en-US" dirty="0"/>
          </a:p>
          <a:p>
            <a:r>
              <a:rPr lang="ar-IQ" dirty="0"/>
              <a:t>هناك عدة معايير للانتخابات الديمقراطية والمتمثلة بالاتي :</a:t>
            </a:r>
            <a:endParaRPr lang="en-US" dirty="0"/>
          </a:p>
          <a:p>
            <a:r>
              <a:rPr lang="ar-IQ" b="1" dirty="0"/>
              <a:t>1.معيار فعالية الانتخابات الديمقراطية </a:t>
            </a:r>
            <a:r>
              <a:rPr lang="ar-IQ" dirty="0"/>
              <a:t>، ويعني أن للانتخابات مقاصد ووظائف ويترتب عليها مجموعة من النتائج الفعلية في نظام الحكم، وليست هدفاً في حد ذاتها. </a:t>
            </a:r>
            <a:endParaRPr lang="en-US" dirty="0"/>
          </a:p>
          <a:p>
            <a:r>
              <a:rPr lang="ar-IQ" b="1" dirty="0"/>
              <a:t>2.معيار حرية الانتخابات الديمقراطية</a:t>
            </a:r>
            <a:r>
              <a:rPr lang="ar-IQ" dirty="0"/>
              <a:t> ، ويتمثل في كون الانتخابات تُجرى في ظل قاعدة حكم القانون، وتتسم بالتنافسية، وتحترم الحقوق والحريات الرئيسة للمواطنين. </a:t>
            </a:r>
            <a:endParaRPr lang="en-US" dirty="0"/>
          </a:p>
          <a:p>
            <a:r>
              <a:rPr lang="ar-IQ" b="1" dirty="0"/>
              <a:t>3.معيار نزاهة الانتخابات الديمقراطية </a:t>
            </a:r>
            <a:r>
              <a:rPr lang="ar-IQ" dirty="0"/>
              <a:t>، ويعني أن الانتخابات تتم بشكل دوري ومنتظم، وتتسم عملية إدارتها </a:t>
            </a:r>
            <a:r>
              <a:rPr lang="ar-IQ" dirty="0" err="1"/>
              <a:t>والإسياسشراف</a:t>
            </a:r>
            <a:r>
              <a:rPr lang="ar-IQ" dirty="0"/>
              <a:t> عليها وإعلان نتائجها بالحياد السياسي والعدالة والشفافية. </a:t>
            </a:r>
            <a:endParaRPr lang="en-US" dirty="0"/>
          </a:p>
          <a:p>
            <a:endParaRPr lang="ar-IQ" dirty="0"/>
          </a:p>
        </p:txBody>
      </p:sp>
    </p:spTree>
    <p:extLst>
      <p:ext uri="{BB962C8B-B14F-4D97-AF65-F5344CB8AC3E}">
        <p14:creationId xmlns:p14="http://schemas.microsoft.com/office/powerpoint/2010/main" val="28268552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ثانياً: مقاصد الانتخابات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استناداً إلى الإطار الدستوري الديمقراطي السابق الإشارة إليه، وإلى تجارب الديمقراطيات المعاصرة ، فإنه يمكن القول أن الانتخابات التي تشهدها الديمقراطيات المعاصرة ليست هدفاً في حد ذاتها، وإنما هي آلية لتحقيق مقاصد أعلى. ويرتبط بهذا ما يمكن تسميته "فعالية" الانتخابات الديمقراطية، أي ما يترتب على الانتخابات من نتائج حقيقية ملموسة، أو ما تؤديه الانتخابات من وظائف فعلية في ضوء المقاصد التي من أجلها أجريت الانتخابات . ومن أبرز مقاصد الانتخابات الديمقراطية </a:t>
            </a:r>
            <a:r>
              <a:rPr lang="ar-IQ" dirty="0" err="1"/>
              <a:t>مايلي</a:t>
            </a:r>
            <a:r>
              <a:rPr lang="ar-IQ" dirty="0"/>
              <a:t> :</a:t>
            </a:r>
            <a:endParaRPr lang="en-US" dirty="0"/>
          </a:p>
          <a:p>
            <a:r>
              <a:rPr lang="ar-IQ" b="1" dirty="0"/>
              <a:t>1.التعبير عن مبدأ أن الشعب هو مصدر السلطة : </a:t>
            </a:r>
            <a:r>
              <a:rPr lang="ar-IQ" dirty="0"/>
              <a:t>الانتخابات الديمقراطية تقوم بوظيفة التعبير عن مبدأ  أن الشعب هو مصدر السلطات ، وتنفيذ آلية التمثيل النيابي، وذلك من خلال إتاحة الفرصة أمام الناخبين لممارسة أظهر صور المشاركة السياسية في عملية صنع القرارات، وهو الاقتراع العام .</a:t>
            </a:r>
            <a:endParaRPr lang="en-US" dirty="0"/>
          </a:p>
          <a:p>
            <a:r>
              <a:rPr lang="ar-IQ" b="1" dirty="0"/>
              <a:t>2.اختيار الحكام </a:t>
            </a:r>
            <a:r>
              <a:rPr lang="ar-IQ" dirty="0"/>
              <a:t>: توفر الانتخابات الديمقراطية الطريقة التي يتم من خلاها اختيار الحكام بتفويض شعبي، وذلك من خلال انتقال السلطة إلى المرشحين الفائزين في الانتخابات، وذلك فيما يتصل برئاسة السلطة التنفيذية أو أعضاء المجالس التشريعية النيابية، أو الاثنين معاً، وذلك وفقاً للقواعد ذات الصلة في النظامين السياسي والانتخابي. </a:t>
            </a:r>
            <a:endParaRPr lang="en-US" dirty="0"/>
          </a:p>
          <a:p>
            <a:r>
              <a:rPr lang="ar-IQ" b="1" dirty="0"/>
              <a:t>3.تسوية الصراعات السياسية بطرق سلمية: </a:t>
            </a:r>
            <a:r>
              <a:rPr lang="ar-IQ" dirty="0"/>
              <a:t>توفر الانتخابات آلية للتداول على السلطة وتغيير مركز القوة وإمكانية تقلد قوى المعارضة – حال فوزها في الانتخابات – الحكم  بدلا من الحكومة القائمة . أي أن الانتخابات هي آلية لتسوية الصراعات السياسية في الدولة الحديثة بطرق سلمية، وهي تؤدي الى قبول كافة المتنافسين على المناصب السياسية المختلفة نتائج الانتخابات والتسليم بشرعية الفائزين، ولاسيما المتنافسين الخاسرين في الانتخابات .</a:t>
            </a:r>
            <a:endParaRPr lang="en-US" dirty="0"/>
          </a:p>
          <a:p>
            <a:r>
              <a:rPr lang="ar-IQ" b="1" dirty="0"/>
              <a:t>4. توفير الشرعية السياسية أو تجديدها:</a:t>
            </a:r>
            <a:r>
              <a:rPr lang="ar-IQ" dirty="0"/>
              <a:t> فالانتخابات تقوم بوظيفة توفير شرعية شعبية للحكومة المنتخبة أو تجديد شرعية الحكومة القائمة . فعن طريق الانتخابات الديمقراطية يصل إلى مواقع  صنع القرار أولئك الذين يحظون بقبول الناخبين. </a:t>
            </a:r>
            <a:endParaRPr lang="en-US" dirty="0"/>
          </a:p>
          <a:p>
            <a:endParaRPr lang="ar-IQ" dirty="0"/>
          </a:p>
        </p:txBody>
      </p:sp>
    </p:spTree>
    <p:extLst>
      <p:ext uri="{BB962C8B-B14F-4D97-AF65-F5344CB8AC3E}">
        <p14:creationId xmlns:p14="http://schemas.microsoft.com/office/powerpoint/2010/main" val="26052209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20000"/>
          </a:bodyPr>
          <a:lstStyle/>
          <a:p>
            <a:r>
              <a:rPr lang="ar-IQ" b="1" dirty="0"/>
              <a:t>5. محاسبة الحكام :</a:t>
            </a:r>
            <a:r>
              <a:rPr lang="ar-IQ" dirty="0"/>
              <a:t> للانتخابات مقصد هام هو محاسبة الحكام ومساءلتهم وقت الانتخابات إن من خلال تقويم برامج المتنافسين قبل الانتخابات، أو عن طريق مكافأة، أو معاقبة، السياسيين إذا ما أرادوا الترشيح للمرة الثانية. وهذا المقصد يعد من أبرز مقاصد الانتخابات الديمقراطية في النظم النيابية المعاصرة ، وأحد الآليات الرئيسة التي يمكن من خلالها التأكد من أن الحكومة المنتخبة تستجيب بانتظام لمطالب الناخبين وترعى مصالحهم المختلفة.</a:t>
            </a:r>
            <a:endParaRPr lang="en-US" dirty="0"/>
          </a:p>
          <a:p>
            <a:r>
              <a:rPr lang="ar-IQ" b="1" dirty="0"/>
              <a:t>6.التجنيد السياسي:</a:t>
            </a:r>
            <a:r>
              <a:rPr lang="ar-IQ" dirty="0"/>
              <a:t> تقوم الانتخابات الديمقراطية بدور تعبوي عام، فهي مصدر رئيسي من مصادر التجنيد السياسي ووسيلة هامة من وسائل المشاركة السياسية. ففي النظم الديمقراطية المعاصرة عادة </a:t>
            </a:r>
            <a:r>
              <a:rPr lang="ar-IQ" dirty="0" err="1"/>
              <a:t>مايقوم</a:t>
            </a:r>
            <a:r>
              <a:rPr lang="ar-IQ" dirty="0"/>
              <a:t> السياسيون وقادة الاحزاب والكتل الانتخابية بمهمة اختيار المرشحين للمناصب السياسية وإعداد البرامج السياسية لمواجهة المشكلات والتحديات العامة التي تواجهها مجتمعاتهم .</a:t>
            </a:r>
            <a:endParaRPr lang="en-US" dirty="0"/>
          </a:p>
          <a:p>
            <a:r>
              <a:rPr lang="ar-IQ" b="1" dirty="0"/>
              <a:t>7.التثقيف السياسي:</a:t>
            </a:r>
            <a:r>
              <a:rPr lang="ar-IQ" dirty="0"/>
              <a:t> تقوم الانتخابات الديمقراطية بدور تثقيفي عام، فهي </a:t>
            </a:r>
            <a:r>
              <a:rPr lang="ar-IQ" dirty="0" err="1"/>
              <a:t>تشلرك</a:t>
            </a:r>
            <a:r>
              <a:rPr lang="ar-IQ" dirty="0"/>
              <a:t> – مع وسائل وقنوات اخرى- في تثقيف المواطنين بالمسائل المتصلة بالعمل العام والشؤون السياسية قبل وأثناء عملية الانتخابات، وذلك من خلال إذاعة الدعاية وإعلان البرامج المختلفة للمرشحين والأحزاب، ومواد الدعاية الانتخابية خلال فترة الانتخابات، الامر الذي يتيح الفرصة أمام الجماهير </a:t>
            </a:r>
            <a:r>
              <a:rPr lang="ar-IQ" dirty="0" err="1"/>
              <a:t>للإطلاع</a:t>
            </a:r>
            <a:r>
              <a:rPr lang="ar-IQ" dirty="0"/>
              <a:t> على ومناقشة المشكلات والتحديات التي </a:t>
            </a:r>
            <a:r>
              <a:rPr lang="ar-IQ" dirty="0" err="1"/>
              <a:t>يواجهونها</a:t>
            </a:r>
            <a:r>
              <a:rPr lang="ar-IQ" dirty="0"/>
              <a:t> . </a:t>
            </a:r>
            <a:endParaRPr lang="en-US" dirty="0"/>
          </a:p>
          <a:p>
            <a:endParaRPr lang="ar-IQ" dirty="0"/>
          </a:p>
        </p:txBody>
      </p:sp>
    </p:spTree>
    <p:extLst>
      <p:ext uri="{BB962C8B-B14F-4D97-AF65-F5344CB8AC3E}">
        <p14:creationId xmlns:p14="http://schemas.microsoft.com/office/powerpoint/2010/main" val="23414329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b="1" dirty="0"/>
              <a:t>ثالثا: متطلبات الانتخابات:</a:t>
            </a:r>
            <a:r>
              <a:rPr lang="en-US" dirty="0"/>
              <a:t/>
            </a:r>
            <a:br>
              <a:rPr lang="en-US" dirty="0"/>
            </a:br>
            <a:endParaRPr lang="ar-IQ" dirty="0"/>
          </a:p>
        </p:txBody>
      </p:sp>
      <p:sp>
        <p:nvSpPr>
          <p:cNvPr id="3" name="عنصر نائب للمحتوى 2"/>
          <p:cNvSpPr>
            <a:spLocks noGrp="1"/>
          </p:cNvSpPr>
          <p:nvPr>
            <p:ph sz="quarter" idx="1"/>
          </p:nvPr>
        </p:nvSpPr>
        <p:spPr/>
        <p:txBody>
          <a:bodyPr>
            <a:normAutofit lnSpcReduction="10000"/>
          </a:bodyPr>
          <a:lstStyle/>
          <a:p>
            <a:endParaRPr lang="ar-IQ" dirty="0" smtClean="0"/>
          </a:p>
          <a:p>
            <a:r>
              <a:rPr lang="ar-IQ" b="1" dirty="0"/>
              <a:t>ثالثا: متطلبات الانتخابات:</a:t>
            </a:r>
            <a:endParaRPr lang="ar-IQ" dirty="0"/>
          </a:p>
          <a:p>
            <a:r>
              <a:rPr lang="ar-IQ" dirty="0" smtClean="0"/>
              <a:t>يكاد </a:t>
            </a:r>
            <a:r>
              <a:rPr lang="ar-IQ" dirty="0"/>
              <a:t>باحثو السياسة يجمعون على ان جوهر نظام الحكم الديمقراطي هو تنظيم عملية اتخاذ القرارات وعمل مؤسسات الحكم من جهة , وتمكين المواطنين من المشاركة في عملية صنع القرارات السياسية من جهة ثانية, وتنظيم علاقة مؤسسات الحكم بالمواطنين من جهة ثالثة . وهذه الامور الثلاثة هي ما يضمنه الاطار الدستوري لذلك النظام , او ما يمكن تسميته (الدستور الديمقراطي) , والذي ان طبقت نصوصه القانونية في الواقع , صار من اليسير وصف نظام الحكم ب (النظام الديمقراطي) , بل وتسمية المواطن الذي يتمتع بالحقوق والحريات التي اقرها ذلك الاطار ويلتزم بالمسؤوليات والواجبات الملقاة على</a:t>
            </a:r>
            <a:r>
              <a:rPr lang="ar-IQ" b="1" dirty="0"/>
              <a:t> </a:t>
            </a:r>
            <a:r>
              <a:rPr lang="ar-IQ" dirty="0"/>
              <a:t>عاتقه بموجبه (المواطن الديمقراطي)</a:t>
            </a:r>
            <a:r>
              <a:rPr lang="ar-IQ" b="1" dirty="0"/>
              <a:t> .</a:t>
            </a:r>
            <a:endParaRPr lang="en-US" dirty="0"/>
          </a:p>
          <a:p>
            <a:pPr marL="0" indent="0">
              <a:buNone/>
            </a:pPr>
            <a:r>
              <a:rPr lang="ar-IQ" dirty="0" smtClean="0"/>
              <a:t>  </a:t>
            </a:r>
            <a:endParaRPr lang="en-US" dirty="0"/>
          </a:p>
        </p:txBody>
      </p:sp>
    </p:spTree>
    <p:extLst>
      <p:ext uri="{BB962C8B-B14F-4D97-AF65-F5344CB8AC3E}">
        <p14:creationId xmlns:p14="http://schemas.microsoft.com/office/powerpoint/2010/main" val="8191186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85000" lnSpcReduction="10000"/>
          </a:bodyPr>
          <a:lstStyle/>
          <a:p>
            <a:pPr marL="0" indent="0">
              <a:buNone/>
            </a:pPr>
            <a:r>
              <a:rPr lang="ar-IQ" dirty="0"/>
              <a:t> ويمكن تلخيص مضامين الاطار الدستوري الذي يحدد المتطلبات الرئيسية للانتخابات الديمقراطية في الاسس العامة الرئيسية للديمقراطية والمتمثلة بالاتي :</a:t>
            </a:r>
            <a:endParaRPr lang="en-US" dirty="0"/>
          </a:p>
          <a:p>
            <a:pPr marL="0" lvl="0" indent="0">
              <a:buNone/>
            </a:pPr>
            <a:r>
              <a:rPr lang="ar-IQ" dirty="0"/>
              <a:t> 1- تنظيم عملية اتخاذ القرارات وعمل مؤسسات الحكم من خلال الاستناد الى مبدأ حكم القانون , أي تقييد سلطة الحكومة بدستور يخضع له الحكام والمحكومون على قدم المساواة ويوفر آليات محددة لصنع القرارات , واخرى للمساءلة السياسية , وقيام نظام قضائي مستقل لحماية مبدأ حكم القانون وصيانة حريات الافراد وحقوقهم والنظر في مدى دستورية القوانين .</a:t>
            </a:r>
            <a:endParaRPr lang="en-US" dirty="0"/>
          </a:p>
          <a:p>
            <a:pPr marL="0" lvl="0" indent="0">
              <a:buNone/>
            </a:pPr>
            <a:r>
              <a:rPr lang="ar-IQ" dirty="0"/>
              <a:t> 2- تمكين المواطنين من المشاركة في عملية صنع القرارات السياسية واعتماد مبدأ التداول السلمي على السلطة السياسية وحق كافة القوى السياسية في التنافس على مقاعد الحكم , وذلك من خلال الاستناد الى مبدأ ان الشعب هو مصدر السلطة , وان الحومة تقوم بممارسة مظاهر السلطة بهدف تحقيق المصلحة العامة للمواطنين وليس تحقيق مصالح فئة ما او حزب معين .</a:t>
            </a:r>
            <a:endParaRPr lang="en-US" dirty="0"/>
          </a:p>
          <a:p>
            <a:pPr marL="0" lvl="0" indent="0">
              <a:buNone/>
            </a:pPr>
            <a:r>
              <a:rPr lang="ar-IQ" dirty="0"/>
              <a:t>3- تنظيم علاقة مؤسسات الحكم بالجماهير على اساس رابطة المواطنة , أي تمتع كافة فئات المجتمع بكافة الحقوق والواجبات على قدم المساواة , وتساوي فرص المشاركة في عملية صنع القرارات السياسية امام كافة المواطنين البالغين بلا اي شكل من اشكال التمييز على اساس الاصل او اللغة او العرق او الدين او المذهب او المكانة الاجتماعية او الاقتصادية او السياسية .</a:t>
            </a:r>
          </a:p>
        </p:txBody>
      </p:sp>
    </p:spTree>
    <p:extLst>
      <p:ext uri="{BB962C8B-B14F-4D97-AF65-F5344CB8AC3E}">
        <p14:creationId xmlns:p14="http://schemas.microsoft.com/office/powerpoint/2010/main" val="20729679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المحاضرة الثامنة/ </a:t>
            </a:r>
            <a:r>
              <a:rPr lang="ar-IQ" b="1" dirty="0"/>
              <a:t>مزايا وعيوب النظام الديمقراطي</a:t>
            </a:r>
            <a:endParaRPr lang="ar-IQ" dirty="0"/>
          </a:p>
        </p:txBody>
      </p:sp>
      <p:sp>
        <p:nvSpPr>
          <p:cNvPr id="3" name="عنصر نائب للمحتوى 2"/>
          <p:cNvSpPr>
            <a:spLocks noGrp="1"/>
          </p:cNvSpPr>
          <p:nvPr>
            <p:ph sz="quarter" idx="1"/>
          </p:nvPr>
        </p:nvSpPr>
        <p:spPr/>
        <p:txBody>
          <a:bodyPr>
            <a:normAutofit/>
          </a:bodyPr>
          <a:lstStyle/>
          <a:p>
            <a:r>
              <a:rPr lang="ar-IQ" b="1" dirty="0"/>
              <a:t>أولاً: مزاياه النظام الديمقراطي</a:t>
            </a:r>
            <a:endParaRPr lang="en-US" dirty="0"/>
          </a:p>
          <a:p>
            <a:r>
              <a:rPr lang="ar-IQ" dirty="0"/>
              <a:t>  يمكن تحديد ابرز </a:t>
            </a:r>
            <a:r>
              <a:rPr lang="ar-IQ" dirty="0" err="1"/>
              <a:t>المزاياه</a:t>
            </a:r>
            <a:r>
              <a:rPr lang="ar-IQ" dirty="0"/>
              <a:t> التي يتمتع بها النظام الديمقراطي والمتمثلة بالاتي:</a:t>
            </a:r>
            <a:endParaRPr lang="en-US" dirty="0"/>
          </a:p>
          <a:p>
            <a:r>
              <a:rPr lang="ar-IQ" dirty="0"/>
              <a:t>1. الديمقراطية هي النظام الذي يجعل الحكام خاضعين </a:t>
            </a:r>
            <a:r>
              <a:rPr lang="ar-IQ" dirty="0" err="1"/>
              <a:t>للمسؤلية</a:t>
            </a:r>
            <a:r>
              <a:rPr lang="ar-IQ" dirty="0"/>
              <a:t> أمام المحكومين، والذي يضمن تمتع المواطنين بحقوقهم ومصالحهم.</a:t>
            </a:r>
            <a:endParaRPr lang="en-US" dirty="0"/>
          </a:p>
          <a:p>
            <a:r>
              <a:rPr lang="ar-IQ" dirty="0"/>
              <a:t>2. ان الديمقراطية هي نظام السلم في الداخل وفي الخارج، فهي في الداخل تجعل القوانين تتغير بسهولة كلما حدث تغير في حال الشعب .</a:t>
            </a:r>
            <a:endParaRPr lang="en-US" dirty="0"/>
          </a:p>
          <a:p>
            <a:r>
              <a:rPr lang="ar-IQ" dirty="0"/>
              <a:t>3. الديمقراطية قائمة على مبدأ المساواة التامة </a:t>
            </a:r>
            <a:r>
              <a:rPr lang="ar-IQ" dirty="0" err="1"/>
              <a:t>التامة</a:t>
            </a:r>
            <a:r>
              <a:rPr lang="ar-IQ" dirty="0"/>
              <a:t> في الحقوق فهي لديها نظام أصيل لإقرار العدل الذي هو من أهم الوظائف التي من أجل تحقيقها قامت الدولة</a:t>
            </a:r>
            <a:r>
              <a:rPr lang="ar-IQ" dirty="0" smtClean="0"/>
              <a:t>.</a:t>
            </a:r>
            <a:endParaRPr lang="en-US" dirty="0"/>
          </a:p>
        </p:txBody>
      </p:sp>
    </p:spTree>
    <p:extLst>
      <p:ext uri="{BB962C8B-B14F-4D97-AF65-F5344CB8AC3E}">
        <p14:creationId xmlns:p14="http://schemas.microsoft.com/office/powerpoint/2010/main" val="24141643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lnSpcReduction="10000"/>
          </a:bodyPr>
          <a:lstStyle/>
          <a:p>
            <a:r>
              <a:rPr lang="ar-IQ" dirty="0"/>
              <a:t>4. نظام الحكم الديمقراطي يجعل السيادة  في الدولة ترتكز على الاقناع والموافقة العامة لا على القوة.</a:t>
            </a:r>
            <a:endParaRPr lang="en-US" dirty="0"/>
          </a:p>
          <a:p>
            <a:r>
              <a:rPr lang="ar-IQ" dirty="0"/>
              <a:t>5. الديمقراطية تنمي عادة الشعوب، وترفع من مستواهم، </a:t>
            </a:r>
            <a:r>
              <a:rPr lang="ar-IQ" dirty="0" err="1"/>
              <a:t>وتنشىء</a:t>
            </a:r>
            <a:r>
              <a:rPr lang="ar-IQ" dirty="0"/>
              <a:t> فيهم اهتماماً بالمشكلات العامة.</a:t>
            </a:r>
            <a:endParaRPr lang="en-US" dirty="0"/>
          </a:p>
          <a:p>
            <a:r>
              <a:rPr lang="ar-IQ" dirty="0"/>
              <a:t>6. الديمقراطية عملت الكثير لمساعدة الشعب وإقرار </a:t>
            </a:r>
            <a:r>
              <a:rPr lang="ar-IQ" dirty="0" err="1"/>
              <a:t>حقوقة</a:t>
            </a:r>
            <a:r>
              <a:rPr lang="ar-IQ" dirty="0"/>
              <a:t>، ولهذا اقبلت عليها شعوب العالم قاطبة فلم يعد من اليسير ان تتخلى عنها بعد ان تذوقت طعم الحرية. </a:t>
            </a:r>
            <a:endParaRPr lang="en-US" dirty="0"/>
          </a:p>
          <a:p>
            <a:r>
              <a:rPr lang="ar-IQ" dirty="0"/>
              <a:t>7. الديمقراطية مذهب فلسفي ونظام حكم في آن واحد، فقد ظهرت الديمقراطية كمذهب سياسي فلسفي على يد كبار الكتاب في القرن الثامن عشر، امثال لوك في انجلترا، وجاك روسو </a:t>
            </a:r>
            <a:r>
              <a:rPr lang="ar-IQ" dirty="0" err="1"/>
              <a:t>ومونتسكيو</a:t>
            </a:r>
            <a:r>
              <a:rPr lang="ar-IQ" dirty="0"/>
              <a:t> في فرنسا، وكانت غايتهم محاربة الحكم الاستبدادي الذي ساد في </a:t>
            </a:r>
            <a:r>
              <a:rPr lang="ar-IQ" dirty="0" err="1"/>
              <a:t>اوربا</a:t>
            </a:r>
            <a:r>
              <a:rPr lang="ar-IQ" dirty="0"/>
              <a:t>.</a:t>
            </a:r>
            <a:endParaRPr lang="en-US" dirty="0"/>
          </a:p>
          <a:p>
            <a:r>
              <a:rPr lang="ar-IQ" dirty="0"/>
              <a:t>8. الديمقراطية حقيقة واقعة لا يمكن إنكارها وإن أحبها قوم وكرهها آخرون، وليس في استطاعة اية حكومة ان تبقى وتستقر إلا برضا الشعب .</a:t>
            </a:r>
            <a:endParaRPr lang="en-US" dirty="0"/>
          </a:p>
          <a:p>
            <a:pPr marL="0" indent="0">
              <a:buNone/>
            </a:pPr>
            <a:endParaRPr lang="ar-IQ" dirty="0"/>
          </a:p>
        </p:txBody>
      </p:sp>
    </p:spTree>
    <p:extLst>
      <p:ext uri="{BB962C8B-B14F-4D97-AF65-F5344CB8AC3E}">
        <p14:creationId xmlns:p14="http://schemas.microsoft.com/office/powerpoint/2010/main" val="2925685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474345"/>
            <a:ext cx="7467600" cy="1280051"/>
          </a:xfrm>
        </p:spPr>
        <p:txBody>
          <a:bodyPr/>
          <a:lstStyle/>
          <a:p>
            <a:r>
              <a:rPr lang="ar-IQ" b="1" dirty="0"/>
              <a:t>ثانياً: عيوب النظام الديمقراطي</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85000" lnSpcReduction="20000"/>
          </a:bodyPr>
          <a:lstStyle/>
          <a:p>
            <a:pPr marL="0" indent="0">
              <a:buNone/>
            </a:pPr>
            <a:endParaRPr lang="ar-IQ" dirty="0" smtClean="0"/>
          </a:p>
          <a:p>
            <a:r>
              <a:rPr lang="ar-IQ" dirty="0"/>
              <a:t>هناك انتقادات وجهت إلى الديمقراطية، فهي كأي نظام لا تخلو من العيوب والانتقادات وتتمثل في الآتي:</a:t>
            </a:r>
            <a:endParaRPr lang="en-US" dirty="0"/>
          </a:p>
          <a:p>
            <a:r>
              <a:rPr lang="ar-IQ" dirty="0"/>
              <a:t>1. يرى انصار الحكم الفردي ان الامة عاجزة عن حكم نفسها ولا يمكن بالتالي أن تتولى السيادة إلا قوة واحدة.</a:t>
            </a:r>
            <a:endParaRPr lang="en-US" dirty="0"/>
          </a:p>
          <a:p>
            <a:r>
              <a:rPr lang="ar-IQ" dirty="0"/>
              <a:t>2. ليست الديمقراطية فعلا حكم الشعب كله مباشرة وحتى في صورتها النيابية ليست هي حكم الشعب كله بطريق النيابية بل وليست محققة حكم الغالبية.</a:t>
            </a:r>
            <a:endParaRPr lang="en-US" dirty="0"/>
          </a:p>
          <a:p>
            <a:r>
              <a:rPr lang="ar-IQ" dirty="0"/>
              <a:t>3. الديمقراطية تضع مقاليد الحكم في ايدي عامة الشعب وهي طبقة فوضوية جاهلة بأساليب الحكم، وليس عندها استعداد طبيعي له.</a:t>
            </a:r>
            <a:endParaRPr lang="en-US" dirty="0"/>
          </a:p>
          <a:p>
            <a:r>
              <a:rPr lang="ar-IQ" dirty="0"/>
              <a:t>4. عدم وجود علاقة دائمة بين النائب ومرشحيه، وعدم دفاع النائب عن حقوق مرشحيه أو دائرته بحجة انه يمثل ويعبر عن مصالح الشعب ككل. </a:t>
            </a:r>
            <a:endParaRPr lang="en-US" dirty="0"/>
          </a:p>
          <a:p>
            <a:r>
              <a:rPr lang="ar-IQ" dirty="0"/>
              <a:t>5. يؤخذ على نظام الحكم الديمقراطي كثرة إجراء الانتخابات، وقصر مدة الحكم، وسرعة تبادل المراكز الرئيسة في الدولة، ومن اثار هذا كله تعطل الاعمال الحكومية.</a:t>
            </a:r>
            <a:endParaRPr lang="en-US" dirty="0"/>
          </a:p>
          <a:p>
            <a:r>
              <a:rPr lang="ar-IQ" dirty="0"/>
              <a:t>6. توزع الديمقراطية المسئولية إلى درجة تقربها من العدم. فترى النائب مثلاً لا يقول " أنا أخطأت" وإنما يقول عادة " أخطأنا" ملقياً العبء على جمهور الناخبين.</a:t>
            </a:r>
            <a:endParaRPr lang="en-US" dirty="0"/>
          </a:p>
          <a:p>
            <a:r>
              <a:rPr lang="ar-IQ" dirty="0"/>
              <a:t>7. الديمقراطية لكونها لا تستقيم  إلا بوجود أحزاب متعارضة، تعتبر أداة انقسام في البلاد ومجلبة للضغائن والأحقاد.</a:t>
            </a:r>
            <a:endParaRPr lang="en-US" dirty="0"/>
          </a:p>
          <a:p>
            <a:pPr marL="0" indent="0">
              <a:buNone/>
            </a:pPr>
            <a:endParaRPr lang="ar-IQ" dirty="0" smtClean="0"/>
          </a:p>
          <a:p>
            <a:pPr marL="0" indent="0">
              <a:buNone/>
            </a:pPr>
            <a:endParaRPr lang="ar-IQ" dirty="0"/>
          </a:p>
          <a:p>
            <a:pPr marL="0" indent="0">
              <a:buNone/>
            </a:pPr>
            <a:endParaRPr lang="ar-IQ" dirty="0"/>
          </a:p>
        </p:txBody>
      </p:sp>
      <p:sp>
        <p:nvSpPr>
          <p:cNvPr id="4" name="مستطيل 3"/>
          <p:cNvSpPr/>
          <p:nvPr/>
        </p:nvSpPr>
        <p:spPr>
          <a:xfrm>
            <a:off x="2286000" y="474345"/>
            <a:ext cx="4572000" cy="369332"/>
          </a:xfrm>
          <a:prstGeom prst="rect">
            <a:avLst/>
          </a:prstGeom>
        </p:spPr>
        <p:txBody>
          <a:bodyPr>
            <a:spAutoFit/>
          </a:bodyPr>
          <a:lstStyle/>
          <a:p>
            <a:r>
              <a:rPr lang="ar-IQ" dirty="0" smtClean="0"/>
              <a:t>.</a:t>
            </a:r>
            <a:endParaRPr lang="en-US" dirty="0"/>
          </a:p>
        </p:txBody>
      </p:sp>
    </p:spTree>
    <p:extLst>
      <p:ext uri="{BB962C8B-B14F-4D97-AF65-F5344CB8AC3E}">
        <p14:creationId xmlns:p14="http://schemas.microsoft.com/office/powerpoint/2010/main" val="27547125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r>
              <a:rPr lang="en-US" dirty="0"/>
              <a:t>8</a:t>
            </a:r>
            <a:r>
              <a:rPr lang="ar-IQ" dirty="0"/>
              <a:t>. الديمقراطية الحقيقية في بعض الدول التي تطبق الأسلوب الليبرالي، إذ انها تعتمد على التعددية الحزبية، وهذه الأحزاب السياسية ليست بالتأكيد منسجمة في تنظيمها مع الديمقراطية الحقيقية.</a:t>
            </a:r>
            <a:endParaRPr lang="en-US" dirty="0"/>
          </a:p>
          <a:p>
            <a:r>
              <a:rPr lang="ar-IQ" dirty="0"/>
              <a:t>9. إن صلحت الديمقراطية للحكم في الظروف العادية فهي لا تصلح له في أوقات الأزمات أي حين يختل التوازن بين القوى السياسية أو الاجتماعية أو الاقتصادية.</a:t>
            </a:r>
            <a:endParaRPr lang="en-US" dirty="0"/>
          </a:p>
          <a:p>
            <a:r>
              <a:rPr lang="ar-IQ" dirty="0"/>
              <a:t>10. لا تهتم الديمقراطية بوضع الرجل المناسب في المكان المناسب، فتهمل مبدأ التخصص، وفي هذا خطر كبير وشر مستطير، إذ لا يمكن ان يؤدي العمل بإتقان من لا يعرفه .</a:t>
            </a:r>
            <a:endParaRPr lang="en-US" dirty="0"/>
          </a:p>
          <a:p>
            <a:endParaRPr lang="ar-IQ" dirty="0"/>
          </a:p>
        </p:txBody>
      </p:sp>
    </p:spTree>
    <p:extLst>
      <p:ext uri="{BB962C8B-B14F-4D97-AF65-F5344CB8AC3E}">
        <p14:creationId xmlns:p14="http://schemas.microsoft.com/office/powerpoint/2010/main" val="410228265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	الرأي العام ودوره في ضمان حقوق الانسان	</a:t>
            </a:r>
            <a:r>
              <a:rPr lang="en-US" dirty="0"/>
              <a:t/>
            </a:r>
            <a:br>
              <a:rPr lang="en-US" dirty="0"/>
            </a:br>
            <a:endParaRPr lang="ar-IQ" dirty="0"/>
          </a:p>
        </p:txBody>
      </p:sp>
      <p:sp>
        <p:nvSpPr>
          <p:cNvPr id="3" name="عنصر نائب للمحتوى 2"/>
          <p:cNvSpPr>
            <a:spLocks noGrp="1"/>
          </p:cNvSpPr>
          <p:nvPr>
            <p:ph sz="quarter" idx="1"/>
          </p:nvPr>
        </p:nvSpPr>
        <p:spPr/>
        <p:txBody>
          <a:bodyPr>
            <a:normAutofit fontScale="70000" lnSpcReduction="20000"/>
          </a:bodyPr>
          <a:lstStyle/>
          <a:p>
            <a:r>
              <a:rPr lang="ar-IQ" dirty="0"/>
              <a:t>ان رقابة الرأي العام هي العامل الرئيسي في ردع الحكام واجبارهم على احترام الدستور بصورة عامة، وحقوق الافراد بصورة خاصة، وكلما كانت هذه الرقابة قوية، كلما كان التقيد بالدستور قوياً، وكلما كانت رقابة الرأي العام ضعيفة او معدومة، كان احترام الدستور واحترام حقوق الافراد بالتبعية ضعيفاً او معدوماً،  وان كان الدستور قد احتوى الضمانات المثلى </a:t>
            </a:r>
            <a:r>
              <a:rPr lang="ar-IQ" dirty="0" err="1"/>
              <a:t>لاحترامة</a:t>
            </a:r>
            <a:r>
              <a:rPr lang="ar-IQ" dirty="0"/>
              <a:t>، ولعل هذا السبب بالذات هو الذي دعا الكثيرين من الفقهاء الدستوريين الى القول بأن القانون الدستوري ليس قانوناً بكل معنى الكلمة، وذلك لضعف الالزام فيه، وهذا بخلاف القوانين العادية التي تستمد قوتها من قوة الطبقة الحاكمة وسهرها على حمايتها وعقاب المخالفين لها. وتظهر رقابة الرأي العام في كتابات الصحف، وفي اراء الاحزاب السياسية والمنظمات الاجتماعية والمهنية وفي الاجتماعات العامة، وفي اقوال الناس والمفكرين وكتاباتهم وافعالهم الخ ، ان هذه الرقابة هي التي تجعل اشتراك الشعب فعلياً في ادارة شؤون الدولة، وبذلك تتحقق سيادة الشعب فعلاً لا حكماً، في صيانة الحرية والمساواة السياسية.</a:t>
            </a:r>
            <a:endParaRPr lang="en-US" dirty="0"/>
          </a:p>
          <a:p>
            <a:r>
              <a:rPr lang="ar-IQ" dirty="0"/>
              <a:t>ان التأريخ المخضب </a:t>
            </a:r>
            <a:r>
              <a:rPr lang="ar-IQ" dirty="0" err="1"/>
              <a:t>بدما</a:t>
            </a:r>
            <a:r>
              <a:rPr lang="ar-IQ" dirty="0"/>
              <a:t> الضحايا والذي لم يجد سبيله للظهور الا مؤخراً سوف يكون من اقوى العوامل على تكوين رأي عام يحارب ضد تركز السلطة والاستبداد، يؤمن بضرورة القانون وسيادته، ويكافح من اجل الديمقراطية الحقيقية، ويسعى الى الحفاظ على كيان الفرد والمجتمع وتقويته وكفالة حقوقه وحرياته، على اساس الحقوق </a:t>
            </a:r>
            <a:r>
              <a:rPr lang="ar-IQ" dirty="0" err="1"/>
              <a:t>الفردبة</a:t>
            </a:r>
            <a:r>
              <a:rPr lang="ar-IQ" dirty="0"/>
              <a:t> جميعاً هو حق الحياة اذ ليس هناك من معنى في التكلم عن الحقوق ان لم يضمن للفرد اي فرد هذا الحق الاول ثم الحقوق والحريات السياسية او الاساسية، والثانية اضافتها ضرورات الحياة والتطور وهي الحقوق والحريات الاقتصادية الاجتماعية والثقافية، وكلما اتسع مجال هذه الحقوق يتصاعد تكون الرأي العام ويباشر دوره فهو لم </a:t>
            </a:r>
            <a:r>
              <a:rPr lang="ar-IQ" dirty="0" err="1"/>
              <a:t>يتشيد</a:t>
            </a:r>
            <a:r>
              <a:rPr lang="ar-IQ" dirty="0"/>
              <a:t> الا في الدول التي حظيت شعوبها بفرص وافية للارتقاء بأفرادها اقتصادياً وثقافياً واجتماعياً.</a:t>
            </a:r>
            <a:endParaRPr lang="en-US" dirty="0"/>
          </a:p>
          <a:p>
            <a:r>
              <a:rPr lang="ar-IQ" dirty="0"/>
              <a:t>  </a:t>
            </a:r>
            <a:endParaRPr lang="en-US" dirty="0"/>
          </a:p>
          <a:p>
            <a:pPr marL="0" indent="0">
              <a:buNone/>
            </a:pPr>
            <a:endParaRPr lang="ar-IQ" dirty="0"/>
          </a:p>
        </p:txBody>
      </p:sp>
    </p:spTree>
    <p:extLst>
      <p:ext uri="{BB962C8B-B14F-4D97-AF65-F5344CB8AC3E}">
        <p14:creationId xmlns:p14="http://schemas.microsoft.com/office/powerpoint/2010/main" val="724787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1429</TotalTime>
  <Words>17703</Words>
  <Application>Microsoft Office PowerPoint</Application>
  <PresentationFormat>عرض على الشاشة (3:4)‏</PresentationFormat>
  <Paragraphs>565</Paragraphs>
  <Slides>101</Slides>
  <Notes>2</Notes>
  <HiddenSlides>0</HiddenSlides>
  <MMClips>0</MMClips>
  <ScaleCrop>false</ScaleCrop>
  <HeadingPairs>
    <vt:vector size="4" baseType="variant">
      <vt:variant>
        <vt:lpstr>نسق</vt:lpstr>
      </vt:variant>
      <vt:variant>
        <vt:i4>1</vt:i4>
      </vt:variant>
      <vt:variant>
        <vt:lpstr>عناوين الشرائح</vt:lpstr>
      </vt:variant>
      <vt:variant>
        <vt:i4>101</vt:i4>
      </vt:variant>
    </vt:vector>
  </HeadingPairs>
  <TitlesOfParts>
    <vt:vector size="102" baseType="lpstr">
      <vt:lpstr>مشربية</vt:lpstr>
      <vt:lpstr>جمهورية العراق                                                                                       وزارة التعليم العالي والبحث العلمي    جامعة ديالى    كلية الادارة والاقتصاد     قسم الادارة العامة  </vt:lpstr>
      <vt:lpstr>عرض تقديمي في PowerPoint</vt:lpstr>
      <vt:lpstr>الاسبوع الاول / المحاضرة الاولى   المقدمة : </vt:lpstr>
      <vt:lpstr>مفهوم وخصائص حقوق الإنسان والجذور التاريخية </vt:lpstr>
      <vt:lpstr>مفهوم وتعريف حقوق الإنسان  </vt:lpstr>
      <vt:lpstr> خصائص حقوق الإنسان  يمكن إدراج أهم الخصائص التي تتسم بها حقوق الإنسان وإجمالها بما  يأتي :</vt:lpstr>
      <vt:lpstr>الجذور التاريخية </vt:lpstr>
      <vt:lpstr>حقوق الإنسان في بعض الحضارات القديمة أولاً : حقوق الإنسان في حضارات بلاد وادي الرافدين ووادي النيل </vt:lpstr>
      <vt:lpstr>   2- الحضارة المصرية ( حضارة وادي النيل )  </vt:lpstr>
      <vt:lpstr>ثانياً : حقوق الإنسان في بعض الحضارات القديمة الاخرى      </vt:lpstr>
      <vt:lpstr>عرض تقديمي في PowerPoint</vt:lpstr>
      <vt:lpstr> </vt:lpstr>
      <vt:lpstr>حقوق الإنسان في الدين الإسلامي </vt:lpstr>
      <vt:lpstr> </vt:lpstr>
      <vt:lpstr> </vt:lpstr>
      <vt:lpstr>حقوق الإنسان في الإسلام </vt:lpstr>
      <vt:lpstr>  </vt:lpstr>
      <vt:lpstr>عرض تقديمي في PowerPoint</vt:lpstr>
      <vt:lpstr>  </vt:lpstr>
      <vt:lpstr>ثالثاً :- الحقوق الاجتماعية وتشمل الحقوق الآتية: </vt:lpstr>
      <vt:lpstr>. فمن مبادئ الإسلام تجاه المرأة ما يأتي :  </vt:lpstr>
      <vt:lpstr>عرض تقديمي في PowerPoint</vt:lpstr>
      <vt:lpstr>  رابعاً : الحقوق الاقتصادية  </vt:lpstr>
      <vt:lpstr>أهم حقوق الإنسان الأساسية التي نصت عليها الشريعة الإسلامية (القرآن والسنة المطهرة)    والحكومات والمنظمات . .</vt:lpstr>
      <vt:lpstr>عرض تقديمي في PowerPoint</vt:lpstr>
      <vt:lpstr> </vt:lpstr>
      <vt:lpstr> </vt:lpstr>
      <vt:lpstr> </vt:lpstr>
      <vt:lpstr> </vt:lpstr>
      <vt:lpstr> </vt:lpstr>
      <vt:lpstr> </vt:lpstr>
      <vt:lpstr>عرض تقديمي في PowerPoint</vt:lpstr>
      <vt:lpstr>عرض تقديمي في PowerPoint</vt:lpstr>
      <vt:lpstr> المرحلة الثالثة : حقوق الإنسان في العصر الحديث </vt:lpstr>
      <vt:lpstr>عرض تقديمي في PowerPoint</vt:lpstr>
      <vt:lpstr>   الاسبوع الثالث / المحاضرة الثالثة  أشكال واجيال حقوق الإنسان </vt:lpstr>
      <vt:lpstr>عرض تقديمي في PowerPoint</vt:lpstr>
      <vt:lpstr> </vt:lpstr>
      <vt:lpstr>أهم حقوق الإنسان الأساسية </vt:lpstr>
      <vt:lpstr> </vt:lpstr>
      <vt:lpstr>عرض تقديمي في PowerPoint</vt:lpstr>
      <vt:lpstr>المحاضرة الرابعة/ العهدين الدوليين الخاصين بحقوق الانسان</vt:lpstr>
      <vt:lpstr> </vt:lpstr>
      <vt:lpstr>  المواثيق الاقليمية والتشريعات الوطنية </vt:lpstr>
      <vt:lpstr>عرض تقديمي في PowerPoint</vt:lpstr>
      <vt:lpstr>أولاً: الراتب الوظيفي:      أن علاقة الموظف بالدولة تقوم على أساس تنظيمي، أي منظمة في أطار قوانين الخدمة المدنية، فأن الموظف يعتمد بالدرجة الأساس في تدبير شؤون حياته المادية على على ما تقدمه له الدولة من راتب يواجه به متطلبات حياته المختلفة. ويتمثل هذا الراتب عادة بمبلغ من المال يتقاضاه الموظف شهرياً وبصورة دورية مستمرة وذلك لقاء انقطاعه للعمل في خدمة الوظيفية التي يشغلها. وغالباً ما ينصرف مدلول الراتب إلى مايتقاضاه الموظف شهرياً ويتدرج بالزيادات السنوية (العلاوات) أو الترفيع، وذلك من راتب الحد الأدنى للوظيفة التي عين فيها إلى حد الراتب الأقصى لها، ويطلق عليه عادةً (الراتب الاسمي) أو (الراتب الأساس). ويستحق الموظف راتبه الوظيفي من تاريخ مباشرته في وظيفته وليس من تاريخ التعيين، وهذا ماأكدت عليه الفقرة (1) من المادة (16) من قانون الخدمة المدنية رقم (24) لسنة 1960 النافذ علماً أن المشرع العراقي قد حدد أسس تحديد الرواتب في المادة (4) من قانون رواتب موظفي الدولة والقطاع العام رقم (22) لسنة 2008 المعدل بالقانون رقم (103) لسنة 2012، وذلك في ضوء الشهادات الدراسية التي يحملها الموظف ومدة ممارسة الموظف للوظيفة التي تخوله شهادته ممارستها.. كما إن المادة (3) من القانون ذاته حددت درجات الموظفين وعلاواتهم السنوية ومدد ترفيعاتهم وكما هو موضح في الجدول التالي..      أولاً: الراتب الوظيفي:      أن علاقة الموظف بالدولة تقوم على أساس تنظيمي، أي منظمة في أطار قوانين الخدمة المدنية، فأن الموظف يعتمد بالدرجة الأساس في تدبير شؤون حياته المادية على على ما تقدمه له الدولة من راتب يواجه به متطلبات حياته المختلفة. ويتمثل هذا الراتب عادة بمبلغ من المال يتقاضاه الموظف شهرياً وبصورة دورية مستمرة وذلك لقاء انقطاعه للعمل في خدمة الوظيفية التي يشغلها. وغالباً ما ينصرف مدلول الراتب إلى مايتقاضاه الموظف شهرياً ويتدرج بالزيادات السنوية (العلاوات) أو الترفيع، وذلك من راتب الحد الأدنى للوظيفة التي عين فيها إلى حد الراتب الأقصى لها، ويطلق عليه عادةً (الراتب الاسمي) أو (الراتب الأساس). ويستحق الموظف راتبه الوظيفي من تاريخ مباشرته في وظيفته وليس من تاريخ التعيين، وهذا ماأكدت عليه الفقرة (1) من المادة (16) من قانون الخدمة المدنية رقم (24) لسنة 1960 النافذ علماً أن المشرع العراقي قد حدد أسس تحديد الرواتب في المادة (4) من قانون رواتب موظفي الدولة والقطاع العام رقم (22) لسنة 2008 المعدل بالقانون رقم (103) لسنة 2012، وذلك في ضوء الشهادات الدراسية التي يحملها الموظف ومدة ممارسة الموظف للوظيفة التي تخوله شهادته ممارستها.. كما إن المادة (3) من القانون ذاته حددت درجات الموظفين وعلاواتهم السنوية ومدد ترفيعاتهم وكما هو موضح في الجدول التالي..           </vt:lpstr>
      <vt:lpstr> </vt:lpstr>
      <vt:lpstr> </vt:lpstr>
      <vt:lpstr> الإعلان العالمي لحقوق وحريات الإنسان</vt:lpstr>
      <vt:lpstr> </vt:lpstr>
      <vt:lpstr>   </vt:lpstr>
      <vt:lpstr>المحاضرة الخامسة/ ظاهرة الفساد الإداري</vt:lpstr>
      <vt:lpstr>عرض تقديمي في PowerPoint</vt:lpstr>
      <vt:lpstr>تعريف الفساد الإداري : </vt:lpstr>
      <vt:lpstr> </vt:lpstr>
      <vt:lpstr> ثانياً: اسباب الفساد الإداري </vt:lpstr>
      <vt:lpstr> ثالثاً: أنواع الفساد الإداري  </vt:lpstr>
      <vt:lpstr>ثانياً :- الانحرافات السلوكية </vt:lpstr>
      <vt:lpstr>   ثالثاً :- الانحرافات المالية : </vt:lpstr>
      <vt:lpstr> </vt:lpstr>
      <vt:lpstr> </vt:lpstr>
      <vt:lpstr> </vt:lpstr>
      <vt:lpstr> </vt:lpstr>
      <vt:lpstr>:  </vt:lpstr>
      <vt:lpstr>عرض تقديمي في PowerPoint</vt:lpstr>
      <vt:lpstr> </vt:lpstr>
      <vt:lpstr> </vt:lpstr>
      <vt:lpstr> المحاضرة السادسة/مفهوم ومدخل التطور التاريخي للديمقراطية وانواع الحريات </vt:lpstr>
      <vt:lpstr> </vt:lpstr>
      <vt:lpstr> </vt:lpstr>
      <vt:lpstr> ثانياً: الشروط العامة لنجاح النظام الديمقراطي  </vt:lpstr>
      <vt:lpstr>ثالثاً: التطور التاريخي للديمقراطية </vt:lpstr>
      <vt:lpstr>عرض تقديمي في PowerPoint</vt:lpstr>
      <vt:lpstr> </vt:lpstr>
      <vt:lpstr> </vt:lpstr>
      <vt:lpstr>: </vt:lpstr>
      <vt:lpstr> 2- التطور الديمقراطي في العصر الحديث </vt:lpstr>
      <vt:lpstr>رابعاً: انواع الحريات العامة </vt:lpstr>
      <vt:lpstr> </vt:lpstr>
      <vt:lpstr> انواع الحريات </vt:lpstr>
      <vt:lpstr>عرض تقديمي في PowerPoint</vt:lpstr>
      <vt:lpstr>  </vt:lpstr>
      <vt:lpstr>عرض تقديمي في PowerPoint</vt:lpstr>
      <vt:lpstr>عرض تقديمي في PowerPoint</vt:lpstr>
      <vt:lpstr>الضمانات الأساسية لنجاح الحريات:</vt:lpstr>
      <vt:lpstr>عرض تقديمي في PowerPoint</vt:lpstr>
      <vt:lpstr>عرض تقديمي في PowerPoint</vt:lpstr>
      <vt:lpstr>المحاضرة السابعة/ مفهوم الانتخابات وتكيفيها القانوني  </vt:lpstr>
      <vt:lpstr>عرض تقديمي في PowerPoint</vt:lpstr>
      <vt:lpstr>عرض تقديمي في PowerPoint</vt:lpstr>
      <vt:lpstr>ثانياً: مقاصد الانتخابات     </vt:lpstr>
      <vt:lpstr>عرض تقديمي في PowerPoint</vt:lpstr>
      <vt:lpstr>ثالثا: متطلبات الانتخابات: </vt:lpstr>
      <vt:lpstr>عرض تقديمي في PowerPoint</vt:lpstr>
      <vt:lpstr>المحاضرة الثامنة/ مزايا وعيوب النظام الديمقراطي</vt:lpstr>
      <vt:lpstr>عرض تقديمي في PowerPoint</vt:lpstr>
      <vt:lpstr>ثانياً: عيوب النظام الديمقراطي </vt:lpstr>
      <vt:lpstr>عرض تقديمي في PowerPoint</vt:lpstr>
      <vt:lpstr> الرأي العام ودوره في ضمان حقوق الانسان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جمهورية العراق                                                                                       وزارة التعليم العالي والبحث العلمي    جامعة ديالى    كلية الادارة والاقتصاد     قسم الادارة العامة</dc:title>
  <dc:creator>DELL</dc:creator>
  <cp:lastModifiedBy>DELL</cp:lastModifiedBy>
  <cp:revision>78</cp:revision>
  <dcterms:created xsi:type="dcterms:W3CDTF">2019-04-03T08:00:36Z</dcterms:created>
  <dcterms:modified xsi:type="dcterms:W3CDTF">2019-12-17T20:11:54Z</dcterms:modified>
</cp:coreProperties>
</file>